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1"/>
  </p:sldMasterIdLst>
  <p:notesMasterIdLst>
    <p:notesMasterId r:id="rId18"/>
  </p:notesMasterIdLst>
  <p:sldIdLst>
    <p:sldId id="256" r:id="rId2"/>
    <p:sldId id="329" r:id="rId3"/>
    <p:sldId id="332" r:id="rId4"/>
    <p:sldId id="330" r:id="rId5"/>
    <p:sldId id="331" r:id="rId6"/>
    <p:sldId id="333" r:id="rId7"/>
    <p:sldId id="334" r:id="rId8"/>
    <p:sldId id="335" r:id="rId9"/>
    <p:sldId id="336" r:id="rId10"/>
    <p:sldId id="337" r:id="rId11"/>
    <p:sldId id="338" r:id="rId12"/>
    <p:sldId id="339" r:id="rId13"/>
    <p:sldId id="349" r:id="rId14"/>
    <p:sldId id="345" r:id="rId15"/>
    <p:sldId id="346" r:id="rId16"/>
    <p:sldId id="34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2C3B29-9EF4-40DA-9D22-6FD4E1BD5349}" type="datetimeFigureOut">
              <a:rPr lang="en-US" smtClean="0"/>
              <a:pPr/>
              <a:t>6/3/2025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0D50A5-CF5B-45E3-B386-2D6A3A0389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AFFE352-B139-4A0D-B938-8C58F9E1838F}" type="datetimeFigureOut">
              <a:rPr lang="en-US" smtClean="0"/>
              <a:pPr/>
              <a:t>6/3/2025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309D202-354B-402C-B51B-2347EC65C69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FFE352-B139-4A0D-B938-8C58F9E1838F}"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9D202-354B-402C-B51B-2347EC65C6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FFE352-B139-4A0D-B938-8C58F9E1838F}"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9D202-354B-402C-B51B-2347EC65C6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AFFE352-B139-4A0D-B938-8C58F9E1838F}" type="datetimeFigureOut">
              <a:rPr lang="en-US" smtClean="0"/>
              <a:pPr/>
              <a:t>6/3/2025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09D202-354B-402C-B51B-2347EC65C69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FFE352-B139-4A0D-B938-8C58F9E1838F}" type="datetimeFigureOut">
              <a:rPr lang="en-US" smtClean="0"/>
              <a:pPr/>
              <a:t>6/3/2025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309D202-354B-402C-B51B-2347EC65C6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AFFE352-B139-4A0D-B938-8C58F9E1838F}" type="datetimeFigureOut">
              <a:rPr lang="en-US" smtClean="0"/>
              <a:pPr/>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9D202-354B-402C-B51B-2347EC65C69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AFFE352-B139-4A0D-B938-8C58F9E1838F}" type="datetimeFigureOut">
              <a:rPr lang="en-US" smtClean="0"/>
              <a:pPr/>
              <a:t>6/3/2025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09D202-354B-402C-B51B-2347EC65C69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AFFE352-B139-4A0D-B938-8C58F9E1838F}" type="datetimeFigureOut">
              <a:rPr lang="en-US" smtClean="0"/>
              <a:pPr/>
              <a:t>6/3/2025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09D202-354B-402C-B51B-2347EC65C6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FE352-B139-4A0D-B938-8C58F9E1838F}" type="datetimeFigureOut">
              <a:rPr lang="en-US" smtClean="0"/>
              <a:pPr/>
              <a:t>6/3/2025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09D202-354B-402C-B51B-2347EC65C6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AFFE352-B139-4A0D-B938-8C58F9E1838F}" type="datetimeFigureOut">
              <a:rPr lang="en-US" smtClean="0"/>
              <a:pPr/>
              <a:t>6/3/2025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09D202-354B-402C-B51B-2347EC65C69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AFFE352-B139-4A0D-B938-8C58F9E1838F}" type="datetimeFigureOut">
              <a:rPr lang="en-US" smtClean="0"/>
              <a:pPr/>
              <a:t>6/3/2025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309D202-354B-402C-B51B-2347EC65C69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AFFE352-B139-4A0D-B938-8C58F9E1838F}" type="datetimeFigureOut">
              <a:rPr lang="en-US" smtClean="0"/>
              <a:pPr/>
              <a:t>6/3/2025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309D202-354B-402C-B51B-2347EC65C6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a:bodyPr>
          <a:lstStyle/>
          <a:p>
            <a:r>
              <a:rPr lang="id-ID" i="1" dirty="0"/>
              <a:t>State Machine Diagram</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Simple State</a:t>
            </a:r>
          </a:p>
        </p:txBody>
      </p:sp>
      <p:sp>
        <p:nvSpPr>
          <p:cNvPr id="3" name="Content Placeholder 2"/>
          <p:cNvSpPr>
            <a:spLocks noGrp="1"/>
          </p:cNvSpPr>
          <p:nvPr>
            <p:ph sz="quarter" idx="1"/>
          </p:nvPr>
        </p:nvSpPr>
        <p:spPr/>
        <p:txBody>
          <a:bodyPr/>
          <a:lstStyle/>
          <a:p>
            <a:pPr>
              <a:buNone/>
            </a:pPr>
            <a:r>
              <a:rPr lang="en-US" b="1" dirty="0"/>
              <a:t>Internal activities compartment</a:t>
            </a:r>
            <a:endParaRPr lang="id-ID" dirty="0"/>
          </a:p>
          <a:p>
            <a:r>
              <a:rPr lang="id-ID" dirty="0"/>
              <a:t>Terdapat beberapa label sudah ada pada sistem yang tidak boleh digunakan sebagai nama suatu event</a:t>
            </a:r>
          </a:p>
          <a:p>
            <a:r>
              <a:rPr lang="id-ID" dirty="0"/>
              <a:t>Beberapa lebel tersebut meliputi:</a:t>
            </a:r>
          </a:p>
          <a:p>
            <a:pPr lvl="1"/>
            <a:r>
              <a:rPr lang="id-ID" dirty="0"/>
              <a:t>Entry</a:t>
            </a:r>
          </a:p>
          <a:p>
            <a:pPr lvl="1"/>
            <a:r>
              <a:rPr lang="id-ID" dirty="0"/>
              <a:t>Do</a:t>
            </a:r>
          </a:p>
          <a:p>
            <a:pPr lvl="1"/>
            <a:r>
              <a:rPr lang="id-ID" dirty="0"/>
              <a:t>Exit</a:t>
            </a:r>
          </a:p>
          <a:p>
            <a:endParaRPr lang="en-US" dirty="0"/>
          </a:p>
          <a:p>
            <a:endParaRPr lang="en-US" dirty="0"/>
          </a:p>
          <a:p>
            <a:endParaRPr lang="id-ID" dirty="0"/>
          </a:p>
        </p:txBody>
      </p:sp>
      <p:pic>
        <p:nvPicPr>
          <p:cNvPr id="4" name="Picture 3" descr="Simple state Waiting for Customer Input with name and internal activities compartments."/>
          <p:cNvPicPr/>
          <p:nvPr/>
        </p:nvPicPr>
        <p:blipFill>
          <a:blip r:embed="rId2"/>
          <a:srcRect/>
          <a:stretch>
            <a:fillRect/>
          </a:stretch>
        </p:blipFill>
        <p:spPr bwMode="auto">
          <a:xfrm>
            <a:off x="5791200" y="3276600"/>
            <a:ext cx="2743200" cy="2038350"/>
          </a:xfrm>
          <a:prstGeom prst="rect">
            <a:avLst/>
          </a:prstGeom>
          <a:noFill/>
          <a:ln w="9525">
            <a:noFill/>
            <a:miter lim="800000"/>
            <a:headEnd/>
            <a:tailEnd/>
          </a:ln>
        </p:spPr>
      </p:pic>
      <p:sp>
        <p:nvSpPr>
          <p:cNvPr id="5" name="TextBox 4"/>
          <p:cNvSpPr txBox="1"/>
          <p:nvPr/>
        </p:nvSpPr>
        <p:spPr>
          <a:xfrm>
            <a:off x="1066800" y="5562600"/>
            <a:ext cx="7391400" cy="707886"/>
          </a:xfrm>
          <a:prstGeom prst="rect">
            <a:avLst/>
          </a:prstGeom>
          <a:noFill/>
        </p:spPr>
        <p:txBody>
          <a:bodyPr wrap="square" rtlCol="0">
            <a:spAutoFit/>
          </a:bodyPr>
          <a:lstStyle/>
          <a:p>
            <a:r>
              <a:rPr lang="en-US" sz="2000" dirty="0"/>
              <a:t>Simple state </a:t>
            </a:r>
            <a:r>
              <a:rPr lang="en-US" sz="2000" b="1" dirty="0"/>
              <a:t>Waiting for Customer Input</a:t>
            </a:r>
            <a:r>
              <a:rPr lang="en-US" sz="2000" dirty="0"/>
              <a:t> </a:t>
            </a:r>
            <a:r>
              <a:rPr lang="id-ID" sz="2000" dirty="0"/>
              <a:t>dengan nama dan ruang aktivitas internal  (entry dan exit)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Simple State</a:t>
            </a:r>
          </a:p>
        </p:txBody>
      </p:sp>
      <p:sp>
        <p:nvSpPr>
          <p:cNvPr id="3" name="Content Placeholder 2"/>
          <p:cNvSpPr>
            <a:spLocks noGrp="1"/>
          </p:cNvSpPr>
          <p:nvPr>
            <p:ph sz="quarter" idx="1"/>
          </p:nvPr>
        </p:nvSpPr>
        <p:spPr/>
        <p:txBody>
          <a:bodyPr/>
          <a:lstStyle/>
          <a:p>
            <a:pPr>
              <a:buNone/>
            </a:pPr>
            <a:r>
              <a:rPr lang="en-US" b="1" dirty="0"/>
              <a:t>Internal transition compartment</a:t>
            </a:r>
            <a:endParaRPr lang="id-ID" b="1" dirty="0"/>
          </a:p>
          <a:p>
            <a:r>
              <a:rPr lang="id-ID" dirty="0"/>
              <a:t>Memuat suatu daftar transisi internal dimana setiap item memiliki bentuk yang digambarkan untuk </a:t>
            </a:r>
            <a:r>
              <a:rPr lang="id-ID" i="1" dirty="0"/>
              <a:t>trigger</a:t>
            </a:r>
          </a:p>
          <a:p>
            <a:r>
              <a:rPr lang="id-ID" dirty="0"/>
              <a:t>Setiap nama event boleh memunculkan lebih dari sekali tiap state jika guard (kondisi) berbeda</a:t>
            </a:r>
          </a:p>
          <a:p>
            <a:r>
              <a:rPr lang="id-ID" dirty="0"/>
              <a:t>Parameter event dan Guard bersifat opsional. Jika event memiliki parameter, parameter-parameter event tersebut diekspresikan sebagai variabel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Composite State</a:t>
            </a:r>
          </a:p>
        </p:txBody>
      </p:sp>
      <p:sp>
        <p:nvSpPr>
          <p:cNvPr id="3" name="Content Placeholder 2"/>
          <p:cNvSpPr>
            <a:spLocks noGrp="1"/>
          </p:cNvSpPr>
          <p:nvPr>
            <p:ph sz="quarter" idx="1"/>
          </p:nvPr>
        </p:nvSpPr>
        <p:spPr/>
        <p:txBody>
          <a:bodyPr/>
          <a:lstStyle/>
          <a:p>
            <a:r>
              <a:rPr lang="id-ID" i="1" dirty="0"/>
              <a:t>Composite State</a:t>
            </a:r>
            <a:r>
              <a:rPr lang="id-ID" dirty="0"/>
              <a:t> didefinisikan sebagai state yang memiliki </a:t>
            </a:r>
            <a:r>
              <a:rPr lang="id-ID" i="1" dirty="0"/>
              <a:t>substates</a:t>
            </a:r>
            <a:r>
              <a:rPr lang="id-ID" dirty="0"/>
              <a:t> (</a:t>
            </a:r>
            <a:r>
              <a:rPr lang="id-ID" i="1" dirty="0"/>
              <a:t>nested states</a:t>
            </a:r>
            <a:r>
              <a:rPr lang="id-ID" dirty="0"/>
              <a:t>)</a:t>
            </a:r>
          </a:p>
        </p:txBody>
      </p:sp>
      <p:pic>
        <p:nvPicPr>
          <p:cNvPr id="4" name="Picture 3" descr="Simple composite state Serving Customer has two substates."/>
          <p:cNvPicPr/>
          <p:nvPr/>
        </p:nvPicPr>
        <p:blipFill>
          <a:blip r:embed="rId2"/>
          <a:srcRect/>
          <a:stretch>
            <a:fillRect/>
          </a:stretch>
        </p:blipFill>
        <p:spPr bwMode="auto">
          <a:xfrm>
            <a:off x="2286000" y="2971800"/>
            <a:ext cx="3962400" cy="1676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State of Student Enrollment</a:t>
            </a:r>
          </a:p>
        </p:txBody>
      </p:sp>
      <p:pic>
        <p:nvPicPr>
          <p:cNvPr id="1026" name="Picture 2" descr="C:\Users\Dave\Pictures\stateMachineSeminarRegistration.jpg"/>
          <p:cNvPicPr>
            <a:picLocks noChangeAspect="1" noChangeArrowheads="1"/>
          </p:cNvPicPr>
          <p:nvPr/>
        </p:nvPicPr>
        <p:blipFill>
          <a:blip r:embed="rId2"/>
          <a:srcRect/>
          <a:stretch>
            <a:fillRect/>
          </a:stretch>
        </p:blipFill>
        <p:spPr bwMode="auto">
          <a:xfrm>
            <a:off x="76200" y="2209800"/>
            <a:ext cx="8909317" cy="3124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normAutofit/>
          </a:bodyPr>
          <a:lstStyle/>
          <a:p>
            <a:r>
              <a:rPr lang="id-ID" i="1" dirty="0"/>
              <a:t>Deployment Diagram</a:t>
            </a:r>
            <a:endParaRPr 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Deployment Diagram</a:t>
            </a:r>
          </a:p>
        </p:txBody>
      </p:sp>
      <p:sp>
        <p:nvSpPr>
          <p:cNvPr id="3" name="Content Placeholder 2"/>
          <p:cNvSpPr>
            <a:spLocks noGrp="1"/>
          </p:cNvSpPr>
          <p:nvPr>
            <p:ph sz="quarter" idx="1"/>
          </p:nvPr>
        </p:nvSpPr>
        <p:spPr>
          <a:xfrm>
            <a:off x="914400" y="1447800"/>
            <a:ext cx="7772400" cy="5105400"/>
          </a:xfrm>
        </p:spPr>
        <p:txBody>
          <a:bodyPr>
            <a:normAutofit lnSpcReduction="10000"/>
          </a:bodyPr>
          <a:lstStyle/>
          <a:p>
            <a:pPr algn="just"/>
            <a:r>
              <a:rPr lang="en-US" sz="2800" i="1" dirty="0"/>
              <a:t>Deployment/physical diagram </a:t>
            </a:r>
            <a:r>
              <a:rPr lang="en-US" sz="2800" dirty="0" err="1"/>
              <a:t>menggambarkan</a:t>
            </a:r>
            <a:r>
              <a:rPr lang="en-US" sz="2800" dirty="0"/>
              <a:t> detail </a:t>
            </a:r>
            <a:r>
              <a:rPr lang="en-US" sz="2800" dirty="0" err="1"/>
              <a:t>bagaimana</a:t>
            </a:r>
            <a:r>
              <a:rPr lang="en-US" sz="2800" dirty="0"/>
              <a:t> </a:t>
            </a:r>
            <a:r>
              <a:rPr lang="en-US" sz="2800" dirty="0" err="1"/>
              <a:t>komponen</a:t>
            </a:r>
            <a:r>
              <a:rPr lang="en-US" sz="2800" dirty="0"/>
              <a:t> </a:t>
            </a:r>
            <a:r>
              <a:rPr lang="en-US" sz="2800" dirty="0" err="1"/>
              <a:t>di</a:t>
            </a:r>
            <a:r>
              <a:rPr lang="en-US" sz="2800" dirty="0"/>
              <a:t>-</a:t>
            </a:r>
            <a:r>
              <a:rPr lang="en-US" sz="2800" i="1" dirty="0"/>
              <a:t>deploy </a:t>
            </a:r>
            <a:r>
              <a:rPr lang="en-US" sz="2800" dirty="0" err="1"/>
              <a:t>dalam</a:t>
            </a:r>
            <a:r>
              <a:rPr lang="en-US" sz="2800" dirty="0"/>
              <a:t> </a:t>
            </a:r>
            <a:r>
              <a:rPr lang="en-US" sz="2800" dirty="0" err="1"/>
              <a:t>infrastruktur</a:t>
            </a:r>
            <a:r>
              <a:rPr lang="en-US" sz="2800" dirty="0"/>
              <a:t> </a:t>
            </a:r>
            <a:r>
              <a:rPr lang="en-US" sz="2800" dirty="0" err="1"/>
              <a:t>sistem</a:t>
            </a:r>
            <a:r>
              <a:rPr lang="en-US" sz="2800" dirty="0"/>
              <a:t>, </a:t>
            </a:r>
            <a:r>
              <a:rPr lang="en-US" sz="2800" dirty="0" err="1"/>
              <a:t>di</a:t>
            </a:r>
            <a:r>
              <a:rPr lang="en-US" sz="2800" dirty="0"/>
              <a:t> </a:t>
            </a:r>
            <a:r>
              <a:rPr lang="en-US" sz="2800" dirty="0" err="1"/>
              <a:t>mana</a:t>
            </a:r>
            <a:r>
              <a:rPr lang="en-US" sz="2800" dirty="0"/>
              <a:t> </a:t>
            </a:r>
            <a:r>
              <a:rPr lang="en-US" sz="2800" dirty="0" err="1"/>
              <a:t>komponen</a:t>
            </a:r>
            <a:r>
              <a:rPr lang="en-US" sz="2800" dirty="0"/>
              <a:t> </a:t>
            </a:r>
            <a:r>
              <a:rPr lang="en-US" sz="2800" dirty="0" err="1"/>
              <a:t>akan</a:t>
            </a:r>
            <a:r>
              <a:rPr lang="en-US" sz="2800" dirty="0"/>
              <a:t> </a:t>
            </a:r>
            <a:r>
              <a:rPr lang="en-US" sz="2800" dirty="0" err="1"/>
              <a:t>terletak</a:t>
            </a:r>
            <a:r>
              <a:rPr lang="en-US" sz="2800" dirty="0"/>
              <a:t> (</a:t>
            </a:r>
            <a:r>
              <a:rPr lang="en-US" sz="2800" dirty="0" err="1"/>
              <a:t>pada</a:t>
            </a:r>
            <a:r>
              <a:rPr lang="en-US" sz="2800" dirty="0"/>
              <a:t> </a:t>
            </a:r>
            <a:r>
              <a:rPr lang="en-US" sz="2800" dirty="0" err="1"/>
              <a:t>mesin</a:t>
            </a:r>
            <a:r>
              <a:rPr lang="en-US" sz="2800" dirty="0"/>
              <a:t>, server </a:t>
            </a:r>
            <a:r>
              <a:rPr lang="en-US" sz="2800" dirty="0" err="1"/>
              <a:t>atau</a:t>
            </a:r>
            <a:r>
              <a:rPr lang="en-US" sz="2800" dirty="0"/>
              <a:t> </a:t>
            </a:r>
            <a:r>
              <a:rPr lang="en-US" sz="2800" dirty="0" err="1"/>
              <a:t>piranti</a:t>
            </a:r>
            <a:r>
              <a:rPr lang="en-US" sz="2800" dirty="0"/>
              <a:t> </a:t>
            </a:r>
            <a:r>
              <a:rPr lang="en-US" sz="2800" dirty="0" err="1"/>
              <a:t>keras</a:t>
            </a:r>
            <a:r>
              <a:rPr lang="en-US" sz="2800" dirty="0"/>
              <a:t> </a:t>
            </a:r>
            <a:r>
              <a:rPr lang="en-US" sz="2800" dirty="0" err="1"/>
              <a:t>apa</a:t>
            </a:r>
            <a:r>
              <a:rPr lang="en-US" sz="2800" dirty="0"/>
              <a:t>)</a:t>
            </a:r>
          </a:p>
          <a:p>
            <a:pPr algn="just"/>
            <a:r>
              <a:rPr lang="en-US" sz="2800" dirty="0" err="1"/>
              <a:t>Sebuah</a:t>
            </a:r>
            <a:r>
              <a:rPr lang="en-US" sz="2800" dirty="0"/>
              <a:t> </a:t>
            </a:r>
            <a:r>
              <a:rPr lang="en-US" sz="2800" i="1" dirty="0"/>
              <a:t>node </a:t>
            </a:r>
            <a:r>
              <a:rPr lang="en-US" sz="2800" dirty="0" err="1"/>
              <a:t>adalah</a:t>
            </a:r>
            <a:r>
              <a:rPr lang="en-US" sz="2800" dirty="0"/>
              <a:t> server, </a:t>
            </a:r>
            <a:r>
              <a:rPr lang="en-US" sz="2800" i="1" dirty="0"/>
              <a:t>workstation</a:t>
            </a:r>
            <a:r>
              <a:rPr lang="en-US" sz="2800" dirty="0"/>
              <a:t>, </a:t>
            </a:r>
            <a:r>
              <a:rPr lang="en-US" sz="2800" dirty="0" err="1"/>
              <a:t>atau</a:t>
            </a:r>
            <a:r>
              <a:rPr lang="en-US" sz="2800" dirty="0"/>
              <a:t> </a:t>
            </a:r>
            <a:r>
              <a:rPr lang="en-US" sz="2800" dirty="0" err="1"/>
              <a:t>piranti</a:t>
            </a:r>
            <a:r>
              <a:rPr lang="en-US" sz="2800" dirty="0"/>
              <a:t> </a:t>
            </a:r>
            <a:r>
              <a:rPr lang="en-US" sz="2800" dirty="0" err="1"/>
              <a:t>keras</a:t>
            </a:r>
            <a:r>
              <a:rPr lang="en-US" sz="2800" dirty="0"/>
              <a:t> lain yang </a:t>
            </a:r>
            <a:r>
              <a:rPr lang="en-US" sz="2800" dirty="0" err="1"/>
              <a:t>digunakan</a:t>
            </a:r>
            <a:r>
              <a:rPr lang="en-US" sz="2800" dirty="0"/>
              <a:t> </a:t>
            </a:r>
            <a:r>
              <a:rPr lang="en-US" sz="2800" dirty="0" err="1"/>
              <a:t>untuk</a:t>
            </a:r>
            <a:r>
              <a:rPr lang="en-US" sz="2800" dirty="0"/>
              <a:t> men-</a:t>
            </a:r>
            <a:r>
              <a:rPr lang="en-US" sz="2800" i="1" dirty="0"/>
              <a:t>deploy </a:t>
            </a:r>
            <a:r>
              <a:rPr lang="en-US" sz="2800" dirty="0" err="1"/>
              <a:t>komponen</a:t>
            </a:r>
            <a:r>
              <a:rPr lang="en-US" sz="2800" dirty="0"/>
              <a:t> </a:t>
            </a:r>
            <a:r>
              <a:rPr lang="en-US" sz="2800" dirty="0" err="1"/>
              <a:t>dalam</a:t>
            </a:r>
            <a:r>
              <a:rPr lang="en-US" sz="2800" dirty="0"/>
              <a:t> </a:t>
            </a:r>
            <a:r>
              <a:rPr lang="en-US" sz="2800" dirty="0" err="1"/>
              <a:t>lingkungan</a:t>
            </a:r>
            <a:r>
              <a:rPr lang="en-US" sz="2800" dirty="0"/>
              <a:t> </a:t>
            </a:r>
            <a:r>
              <a:rPr lang="en-US" sz="2800" dirty="0" err="1"/>
              <a:t>sebenarnya</a:t>
            </a:r>
            <a:r>
              <a:rPr lang="en-US" sz="2800" dirty="0"/>
              <a:t>. </a:t>
            </a:r>
            <a:r>
              <a:rPr lang="en-US" sz="2800" dirty="0" err="1"/>
              <a:t>Hubungan</a:t>
            </a:r>
            <a:r>
              <a:rPr lang="en-US" sz="2800" dirty="0"/>
              <a:t> </a:t>
            </a:r>
            <a:r>
              <a:rPr lang="en-US" sz="2800" dirty="0" err="1"/>
              <a:t>antar</a:t>
            </a:r>
            <a:r>
              <a:rPr lang="en-US" sz="2800" dirty="0"/>
              <a:t> </a:t>
            </a:r>
            <a:r>
              <a:rPr lang="en-US" sz="2800" i="1" dirty="0"/>
              <a:t>node </a:t>
            </a:r>
            <a:r>
              <a:rPr lang="en-US" sz="2800" dirty="0"/>
              <a:t>(</a:t>
            </a:r>
            <a:r>
              <a:rPr lang="en-US" sz="2800" dirty="0" err="1"/>
              <a:t>misalnya</a:t>
            </a:r>
            <a:r>
              <a:rPr lang="en-US" sz="2800" dirty="0"/>
              <a:t> TCP/IP) </a:t>
            </a:r>
            <a:r>
              <a:rPr lang="en-US" sz="2800" dirty="0" err="1"/>
              <a:t>dapat</a:t>
            </a:r>
            <a:r>
              <a:rPr lang="en-US" sz="2800" dirty="0"/>
              <a:t> </a:t>
            </a:r>
            <a:r>
              <a:rPr lang="en-US" sz="2800" dirty="0" err="1"/>
              <a:t>didefinisikan</a:t>
            </a:r>
            <a:r>
              <a:rPr lang="en-US" sz="2800" dirty="0"/>
              <a:t> </a:t>
            </a:r>
            <a:r>
              <a:rPr lang="en-US" sz="2800" dirty="0" err="1"/>
              <a:t>dalam</a:t>
            </a:r>
            <a:r>
              <a:rPr lang="en-US" sz="2800" dirty="0"/>
              <a:t> diagram </a:t>
            </a:r>
            <a:r>
              <a:rPr lang="en-US" sz="2800" dirty="0" err="1"/>
              <a:t>ini</a:t>
            </a:r>
            <a:r>
              <a:rPr lang="en-US" sz="2800" dirty="0"/>
              <a:t>.</a:t>
            </a:r>
            <a:endParaRPr lang="id-ID" sz="2800" dirty="0"/>
          </a:p>
          <a:p>
            <a:pPr algn="just"/>
            <a:r>
              <a:rPr lang="id-ID" sz="2800" dirty="0"/>
              <a:t>Artifak merupakan manifestasi fisik dari perangkat lunak yang di-deploy. Atifak dapat berupa file-file seperti .exe, binary, jar, assemby, script, file data, file konfigurasi, dokuman html dsb</a:t>
            </a:r>
          </a:p>
          <a:p>
            <a:pPr algn="just"/>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Contoh Deployment Diagram</a:t>
            </a:r>
          </a:p>
        </p:txBody>
      </p:sp>
      <p:sp>
        <p:nvSpPr>
          <p:cNvPr id="3" name="Content Placeholder 2"/>
          <p:cNvSpPr>
            <a:spLocks noGrp="1"/>
          </p:cNvSpPr>
          <p:nvPr>
            <p:ph sz="quarter" idx="1"/>
          </p:nvPr>
        </p:nvSpPr>
        <p:spPr/>
        <p:txBody>
          <a:bodyPr/>
          <a:lstStyle/>
          <a:p>
            <a:endParaRPr lang="id-ID"/>
          </a:p>
        </p:txBody>
      </p:sp>
      <p:pic>
        <p:nvPicPr>
          <p:cNvPr id="4" name="Picture 2" descr="C:\Users\Dave\Downloads\IMG\deployment-diagram-example.jpeg"/>
          <p:cNvPicPr>
            <a:picLocks noChangeAspect="1" noChangeArrowheads="1"/>
          </p:cNvPicPr>
          <p:nvPr/>
        </p:nvPicPr>
        <p:blipFill>
          <a:blip r:embed="rId2"/>
          <a:srcRect/>
          <a:stretch>
            <a:fillRect/>
          </a:stretch>
        </p:blipFill>
        <p:spPr bwMode="auto">
          <a:xfrm>
            <a:off x="571504" y="1643050"/>
            <a:ext cx="7858148" cy="462646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State Machine Diagram</a:t>
            </a:r>
          </a:p>
        </p:txBody>
      </p:sp>
      <p:sp>
        <p:nvSpPr>
          <p:cNvPr id="3" name="Content Placeholder 2"/>
          <p:cNvSpPr>
            <a:spLocks noGrp="1"/>
          </p:cNvSpPr>
          <p:nvPr>
            <p:ph sz="quarter" idx="1"/>
          </p:nvPr>
        </p:nvSpPr>
        <p:spPr/>
        <p:txBody>
          <a:bodyPr/>
          <a:lstStyle/>
          <a:p>
            <a:r>
              <a:rPr lang="id-ID" dirty="0"/>
              <a:t>State Machine Diagram merupakan teknik yang umum digunakan untuk menggambarkan behavior sebuah sistem</a:t>
            </a:r>
          </a:p>
          <a:p>
            <a:endParaRPr lang="id-ID" dirty="0"/>
          </a:p>
          <a:p>
            <a:r>
              <a:rPr lang="id-ID" dirty="0"/>
              <a:t>Dalam pendekatan berorientasi objek, State Machine Diagram digambarkan untuk suatu Kelas tunggal yang menunjukkan behavior sebuah objek tersebut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id-ID" dirty="0"/>
              <a:t>Notasi State Machine Diagram</a:t>
            </a:r>
          </a:p>
        </p:txBody>
      </p:sp>
      <p:sp>
        <p:nvSpPr>
          <p:cNvPr id="3" name="Content Placeholder 2"/>
          <p:cNvSpPr>
            <a:spLocks noGrp="1"/>
          </p:cNvSpPr>
          <p:nvPr>
            <p:ph sz="quarter" idx="1"/>
          </p:nvPr>
        </p:nvSpPr>
        <p:spPr/>
        <p:txBody>
          <a:bodyPr/>
          <a:lstStyle/>
          <a:p>
            <a:endParaRPr lang="id-ID"/>
          </a:p>
        </p:txBody>
      </p:sp>
      <p:pic>
        <p:nvPicPr>
          <p:cNvPr id="4" name="Picture 2"/>
          <p:cNvPicPr>
            <a:picLocks noChangeAspect="1" noChangeArrowheads="1"/>
          </p:cNvPicPr>
          <p:nvPr/>
        </p:nvPicPr>
        <p:blipFill>
          <a:blip r:embed="rId2"/>
          <a:srcRect l="21240" t="33080" r="16495" b="15240"/>
          <a:stretch>
            <a:fillRect/>
          </a:stretch>
        </p:blipFill>
        <p:spPr bwMode="auto">
          <a:xfrm>
            <a:off x="555625" y="1270117"/>
            <a:ext cx="8131175" cy="536404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Story</a:t>
            </a:r>
          </a:p>
        </p:txBody>
      </p:sp>
      <p:sp>
        <p:nvSpPr>
          <p:cNvPr id="3" name="Content Placeholder 2"/>
          <p:cNvSpPr>
            <a:spLocks noGrp="1"/>
          </p:cNvSpPr>
          <p:nvPr>
            <p:ph sz="quarter" idx="1"/>
          </p:nvPr>
        </p:nvSpPr>
        <p:spPr/>
        <p:txBody>
          <a:bodyPr/>
          <a:lstStyle/>
          <a:p>
            <a:r>
              <a:rPr lang="id-ID" dirty="0"/>
              <a:t>Dalam suatu kastil yang gelap tersimpanlah barang-barang berharga dalam suatu lemari besi. Untuk menunjukkan lubang kunci pada lemari besi tersebut, harus menggunakan obor sebagai media penerangan.  Hal ini berlaku bila pintu dalam keadaan tertutup.  Jika lubang kunci sudah terlihat, kunci dapat dimasukkan untuk membuka lemari besi. Sebagai prosedur keamanan, lemari tersebut dapat terbuka jika obor terpasang. Namun jika obor tsb tidak terpasang, maka akan kastil akan mengeluarkan monster.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id-ID" dirty="0"/>
              <a:t>Example State Machine Diagram</a:t>
            </a:r>
          </a:p>
        </p:txBody>
      </p:sp>
      <p:sp>
        <p:nvSpPr>
          <p:cNvPr id="4" name="Rounded Rectangle 3"/>
          <p:cNvSpPr/>
          <p:nvPr/>
        </p:nvSpPr>
        <p:spPr>
          <a:xfrm>
            <a:off x="2209800" y="3505200"/>
            <a:ext cx="1066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Tunggu</a:t>
            </a:r>
          </a:p>
        </p:txBody>
      </p:sp>
      <p:sp>
        <p:nvSpPr>
          <p:cNvPr id="5" name="Oval 4"/>
          <p:cNvSpPr/>
          <p:nvPr/>
        </p:nvSpPr>
        <p:spPr>
          <a:xfrm>
            <a:off x="990600" y="365760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7" name="Straight Arrow Connector 6"/>
          <p:cNvCxnSpPr>
            <a:stCxn id="5" idx="6"/>
            <a:endCxn id="4" idx="1"/>
          </p:cNvCxnSpPr>
          <p:nvPr/>
        </p:nvCxnSpPr>
        <p:spPr>
          <a:xfrm>
            <a:off x="1219200" y="3771900"/>
            <a:ext cx="9906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7315200" y="3505200"/>
            <a:ext cx="1066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Terkunci</a:t>
            </a:r>
          </a:p>
        </p:txBody>
      </p:sp>
      <p:cxnSp>
        <p:nvCxnSpPr>
          <p:cNvPr id="10" name="Straight Arrow Connector 9"/>
          <p:cNvCxnSpPr>
            <a:stCxn id="4" idx="3"/>
            <a:endCxn id="8" idx="1"/>
          </p:cNvCxnSpPr>
          <p:nvPr/>
        </p:nvCxnSpPr>
        <p:spPr>
          <a:xfrm>
            <a:off x="3276600" y="3771900"/>
            <a:ext cx="40386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7315200" y="1524000"/>
            <a:ext cx="10668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Terbuka</a:t>
            </a:r>
          </a:p>
        </p:txBody>
      </p:sp>
      <p:cxnSp>
        <p:nvCxnSpPr>
          <p:cNvPr id="13" name="Straight Arrow Connector 12"/>
          <p:cNvCxnSpPr>
            <a:stCxn id="8" idx="0"/>
            <a:endCxn id="11" idx="2"/>
          </p:cNvCxnSpPr>
          <p:nvPr/>
        </p:nvCxnSpPr>
        <p:spPr>
          <a:xfrm rot="5400000" flipH="1" flipV="1">
            <a:off x="7124700" y="2781300"/>
            <a:ext cx="1447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hape 14"/>
          <p:cNvCxnSpPr>
            <a:stCxn id="11" idx="1"/>
            <a:endCxn id="4" idx="0"/>
          </p:cNvCxnSpPr>
          <p:nvPr/>
        </p:nvCxnSpPr>
        <p:spPr>
          <a:xfrm rot="10800000" flipV="1">
            <a:off x="2743200" y="1790700"/>
            <a:ext cx="4572000" cy="1714500"/>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7696200" y="5410200"/>
            <a:ext cx="381000" cy="381000"/>
          </a:xfrm>
          <a:prstGeom prst="ellipse">
            <a:avLst/>
          </a:prstGeom>
          <a:solidFill>
            <a:schemeClr val="accent1"/>
          </a:solid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TextBox 16"/>
          <p:cNvSpPr txBox="1"/>
          <p:nvPr/>
        </p:nvSpPr>
        <p:spPr>
          <a:xfrm>
            <a:off x="3810000" y="3429000"/>
            <a:ext cx="2971800" cy="646331"/>
          </a:xfrm>
          <a:prstGeom prst="rect">
            <a:avLst/>
          </a:prstGeom>
          <a:noFill/>
        </p:spPr>
        <p:txBody>
          <a:bodyPr wrap="square" rtlCol="0">
            <a:spAutoFit/>
          </a:bodyPr>
          <a:lstStyle/>
          <a:p>
            <a:r>
              <a:rPr lang="id-ID" dirty="0"/>
              <a:t>Lilin diambil [Pintu tertutup] / </a:t>
            </a:r>
          </a:p>
          <a:p>
            <a:r>
              <a:rPr lang="id-ID" dirty="0"/>
              <a:t>Menunjukkan lubang kunci</a:t>
            </a:r>
          </a:p>
        </p:txBody>
      </p:sp>
      <p:cxnSp>
        <p:nvCxnSpPr>
          <p:cNvPr id="19" name="Straight Arrow Connector 18"/>
          <p:cNvCxnSpPr>
            <a:stCxn id="8" idx="2"/>
            <a:endCxn id="16" idx="0"/>
          </p:cNvCxnSpPr>
          <p:nvPr/>
        </p:nvCxnSpPr>
        <p:spPr>
          <a:xfrm rot="16200000" flipH="1">
            <a:off x="7181850" y="4705350"/>
            <a:ext cx="1371600" cy="381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029200" y="2362200"/>
            <a:ext cx="2971800" cy="646331"/>
          </a:xfrm>
          <a:prstGeom prst="rect">
            <a:avLst/>
          </a:prstGeom>
          <a:noFill/>
        </p:spPr>
        <p:txBody>
          <a:bodyPr wrap="square" rtlCol="0">
            <a:spAutoFit/>
          </a:bodyPr>
          <a:lstStyle/>
          <a:p>
            <a:r>
              <a:rPr lang="id-ID" dirty="0"/>
              <a:t>Kunci diputar[Obor terpasang] / Membuka lemari besi</a:t>
            </a:r>
          </a:p>
        </p:txBody>
      </p:sp>
      <p:sp>
        <p:nvSpPr>
          <p:cNvPr id="24" name="TextBox 23"/>
          <p:cNvSpPr txBox="1"/>
          <p:nvPr/>
        </p:nvSpPr>
        <p:spPr>
          <a:xfrm>
            <a:off x="3276600" y="1447800"/>
            <a:ext cx="2971800" cy="369332"/>
          </a:xfrm>
          <a:prstGeom prst="rect">
            <a:avLst/>
          </a:prstGeom>
          <a:noFill/>
        </p:spPr>
        <p:txBody>
          <a:bodyPr wrap="square" rtlCol="0">
            <a:spAutoFit/>
          </a:bodyPr>
          <a:lstStyle/>
          <a:p>
            <a:r>
              <a:rPr lang="id-ID" dirty="0"/>
              <a:t>Lemari besi tertutup</a:t>
            </a:r>
          </a:p>
        </p:txBody>
      </p:sp>
      <p:sp>
        <p:nvSpPr>
          <p:cNvPr id="25" name="TextBox 24"/>
          <p:cNvSpPr txBox="1"/>
          <p:nvPr/>
        </p:nvSpPr>
        <p:spPr>
          <a:xfrm>
            <a:off x="4572000" y="4495800"/>
            <a:ext cx="3429000" cy="646331"/>
          </a:xfrm>
          <a:prstGeom prst="rect">
            <a:avLst/>
          </a:prstGeom>
          <a:noFill/>
        </p:spPr>
        <p:txBody>
          <a:bodyPr wrap="square" rtlCol="0">
            <a:spAutoFit/>
          </a:bodyPr>
          <a:lstStyle/>
          <a:p>
            <a:r>
              <a:rPr lang="id-ID" dirty="0"/>
              <a:t>Kunci diputar[Obor tidak terpasang] / Mengeluarkan monster</a:t>
            </a:r>
          </a:p>
        </p:txBody>
      </p:sp>
      <p:sp>
        <p:nvSpPr>
          <p:cNvPr id="26" name="Folded Corner 25"/>
          <p:cNvSpPr/>
          <p:nvPr/>
        </p:nvSpPr>
        <p:spPr>
          <a:xfrm>
            <a:off x="2514600" y="5791200"/>
            <a:ext cx="2743200" cy="7620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rPr>
              <a:t>Note:</a:t>
            </a:r>
          </a:p>
          <a:p>
            <a:pPr algn="ctr"/>
            <a:r>
              <a:rPr lang="id-ID" i="1" dirty="0">
                <a:solidFill>
                  <a:schemeClr val="tx1"/>
                </a:solidFill>
              </a:rPr>
              <a:t>Event [Guard] / Activity</a:t>
            </a:r>
          </a:p>
        </p:txBody>
      </p:sp>
      <p:cxnSp>
        <p:nvCxnSpPr>
          <p:cNvPr id="28" name="Straight Connector 27"/>
          <p:cNvCxnSpPr>
            <a:stCxn id="26" idx="0"/>
          </p:cNvCxnSpPr>
          <p:nvPr/>
        </p:nvCxnSpPr>
        <p:spPr>
          <a:xfrm rot="5400000" flipH="1" flipV="1">
            <a:off x="4076700" y="4991100"/>
            <a:ext cx="609600" cy="990600"/>
          </a:xfrm>
          <a:prstGeom prst="line">
            <a:avLst/>
          </a:prstGeom>
          <a:ln>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Folded Corner 28"/>
          <p:cNvSpPr/>
          <p:nvPr/>
        </p:nvSpPr>
        <p:spPr>
          <a:xfrm>
            <a:off x="304800" y="4648200"/>
            <a:ext cx="1524000" cy="7620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rPr>
              <a:t>Note:</a:t>
            </a:r>
          </a:p>
          <a:p>
            <a:pPr algn="ctr"/>
            <a:r>
              <a:rPr lang="id-ID" i="1" dirty="0">
                <a:solidFill>
                  <a:schemeClr val="tx1"/>
                </a:solidFill>
              </a:rPr>
              <a:t>Titik Awal (Start)</a:t>
            </a:r>
          </a:p>
        </p:txBody>
      </p:sp>
      <p:cxnSp>
        <p:nvCxnSpPr>
          <p:cNvPr id="31" name="Straight Arrow Connector 30"/>
          <p:cNvCxnSpPr>
            <a:stCxn id="29" idx="0"/>
          </p:cNvCxnSpPr>
          <p:nvPr/>
        </p:nvCxnSpPr>
        <p:spPr>
          <a:xfrm rot="5400000" flipH="1" flipV="1">
            <a:off x="762000" y="4343400"/>
            <a:ext cx="609600" cy="1588"/>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2" name="Folded Corner 31"/>
          <p:cNvSpPr/>
          <p:nvPr/>
        </p:nvSpPr>
        <p:spPr>
          <a:xfrm>
            <a:off x="533400" y="1752600"/>
            <a:ext cx="1524000" cy="7620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rPr>
              <a:t>Note:</a:t>
            </a:r>
          </a:p>
          <a:p>
            <a:pPr algn="ctr"/>
            <a:r>
              <a:rPr lang="id-ID" i="1" dirty="0">
                <a:solidFill>
                  <a:schemeClr val="tx1"/>
                </a:solidFill>
              </a:rPr>
              <a:t>State</a:t>
            </a:r>
          </a:p>
        </p:txBody>
      </p:sp>
      <p:cxnSp>
        <p:nvCxnSpPr>
          <p:cNvPr id="34" name="Straight Arrow Connector 33"/>
          <p:cNvCxnSpPr/>
          <p:nvPr/>
        </p:nvCxnSpPr>
        <p:spPr>
          <a:xfrm>
            <a:off x="1295400" y="2590800"/>
            <a:ext cx="914400" cy="83820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5" name="Folded Corner 34"/>
          <p:cNvSpPr/>
          <p:nvPr/>
        </p:nvSpPr>
        <p:spPr>
          <a:xfrm>
            <a:off x="5638800" y="5791200"/>
            <a:ext cx="1524000" cy="7620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rPr>
              <a:t>Note:</a:t>
            </a:r>
          </a:p>
          <a:p>
            <a:pPr algn="ctr"/>
            <a:r>
              <a:rPr lang="id-ID" i="1" dirty="0">
                <a:solidFill>
                  <a:schemeClr val="tx1"/>
                </a:solidFill>
              </a:rPr>
              <a:t>Titik akhir (end)</a:t>
            </a:r>
          </a:p>
        </p:txBody>
      </p:sp>
      <p:cxnSp>
        <p:nvCxnSpPr>
          <p:cNvPr id="37" name="Straight Arrow Connector 36"/>
          <p:cNvCxnSpPr>
            <a:stCxn id="35" idx="3"/>
          </p:cNvCxnSpPr>
          <p:nvPr/>
        </p:nvCxnSpPr>
        <p:spPr>
          <a:xfrm flipV="1">
            <a:off x="7162800" y="5791200"/>
            <a:ext cx="457200" cy="38100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 name="Folded Corner 37"/>
          <p:cNvSpPr/>
          <p:nvPr/>
        </p:nvSpPr>
        <p:spPr>
          <a:xfrm>
            <a:off x="2743200" y="4648200"/>
            <a:ext cx="1524000" cy="7620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d-ID" i="1" dirty="0">
                <a:solidFill>
                  <a:schemeClr val="tx1"/>
                </a:solidFill>
              </a:rPr>
              <a:t>Note:</a:t>
            </a:r>
          </a:p>
          <a:p>
            <a:pPr algn="ctr"/>
            <a:r>
              <a:rPr lang="id-ID" i="1" dirty="0">
                <a:solidFill>
                  <a:schemeClr val="tx1"/>
                </a:solidFill>
              </a:rPr>
              <a:t>Point / Transisi</a:t>
            </a:r>
          </a:p>
        </p:txBody>
      </p:sp>
      <p:cxnSp>
        <p:nvCxnSpPr>
          <p:cNvPr id="40" name="Straight Arrow Connector 39"/>
          <p:cNvCxnSpPr>
            <a:stCxn id="38" idx="0"/>
          </p:cNvCxnSpPr>
          <p:nvPr/>
        </p:nvCxnSpPr>
        <p:spPr>
          <a:xfrm rot="5400000" flipH="1" flipV="1">
            <a:off x="3086100" y="4229100"/>
            <a:ext cx="838200" cy="1588"/>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Penjelasan</a:t>
            </a:r>
          </a:p>
        </p:txBody>
      </p:sp>
      <p:sp>
        <p:nvSpPr>
          <p:cNvPr id="3" name="Content Placeholder 2"/>
          <p:cNvSpPr>
            <a:spLocks noGrp="1"/>
          </p:cNvSpPr>
          <p:nvPr>
            <p:ph sz="quarter" idx="1"/>
          </p:nvPr>
        </p:nvSpPr>
        <p:spPr>
          <a:xfrm>
            <a:off x="914400" y="1447800"/>
            <a:ext cx="7772400" cy="4953000"/>
          </a:xfrm>
        </p:spPr>
        <p:txBody>
          <a:bodyPr>
            <a:normAutofit lnSpcReduction="10000"/>
          </a:bodyPr>
          <a:lstStyle/>
          <a:p>
            <a:r>
              <a:rPr lang="id-ID" dirty="0"/>
              <a:t>Diagram di atas menunjukkan adanya 3 (tiga) State: Tunggu, Terkunci, dan Terbuka. </a:t>
            </a:r>
          </a:p>
          <a:p>
            <a:r>
              <a:rPr lang="id-ID" dirty="0"/>
              <a:t>Diagram di atas juga menjelaskan mengenai aturan-aturan untuk berpindah dari satu State ke State lain (Aturan tertulis dalam Transisi)</a:t>
            </a:r>
          </a:p>
          <a:p>
            <a:r>
              <a:rPr lang="id-ID" dirty="0"/>
              <a:t>Transisi menunjukkan pergerakan dari suatu State ke State lain. Transisi memiliki label yang terdiri dari 3 (tiga) bagian: </a:t>
            </a:r>
          </a:p>
          <a:p>
            <a:pPr>
              <a:buNone/>
            </a:pPr>
            <a:r>
              <a:rPr lang="id-ID" i="1" dirty="0"/>
              <a:t>			     </a:t>
            </a:r>
            <a:r>
              <a:rPr lang="id-ID" b="1" i="1" dirty="0"/>
              <a:t>event [guard] / activity</a:t>
            </a:r>
          </a:p>
          <a:p>
            <a:r>
              <a:rPr lang="id-ID" i="1" dirty="0"/>
              <a:t>Event </a:t>
            </a:r>
            <a:r>
              <a:rPr lang="id-ID" dirty="0"/>
              <a:t>berupa </a:t>
            </a:r>
            <a:r>
              <a:rPr lang="id-ID" i="1" dirty="0"/>
              <a:t>trigger</a:t>
            </a:r>
            <a:r>
              <a:rPr lang="id-ID" dirty="0"/>
              <a:t>/pemicu terjadinya peralihan pada state </a:t>
            </a:r>
          </a:p>
          <a:p>
            <a:r>
              <a:rPr lang="id-ID" i="1" dirty="0"/>
              <a:t>Guard</a:t>
            </a:r>
            <a:r>
              <a:rPr lang="id-ID" dirty="0"/>
              <a:t> menunjukkan adanya kondisi (jika mensyaratkan adanya kondisi) dalam bentuk </a:t>
            </a:r>
            <a:r>
              <a:rPr lang="id-ID" i="1" dirty="0"/>
              <a:t>boolean</a:t>
            </a:r>
            <a:endParaRPr lang="id-ID" dirty="0"/>
          </a:p>
          <a:p>
            <a:r>
              <a:rPr lang="id-ID" i="1" dirty="0"/>
              <a:t>Activity </a:t>
            </a:r>
            <a:r>
              <a:rPr lang="id-ID" dirty="0"/>
              <a:t>merupakan behavior yang dieksekusi selama transisi</a:t>
            </a:r>
            <a:endParaRPr lang="id-ID" i="1" dirty="0"/>
          </a:p>
          <a:p>
            <a:endParaRPr lang="id-ID" dirty="0"/>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Penjelasan [lanj]</a:t>
            </a:r>
          </a:p>
        </p:txBody>
      </p:sp>
      <p:sp>
        <p:nvSpPr>
          <p:cNvPr id="3" name="Content Placeholder 2"/>
          <p:cNvSpPr>
            <a:spLocks noGrp="1"/>
          </p:cNvSpPr>
          <p:nvPr>
            <p:ph sz="quarter" idx="1"/>
          </p:nvPr>
        </p:nvSpPr>
        <p:spPr/>
        <p:txBody>
          <a:bodyPr/>
          <a:lstStyle/>
          <a:p>
            <a:r>
              <a:rPr lang="id-ID" dirty="0"/>
              <a:t>Dalam state Tunggu jika lilin diambil dengan pintu tertutup, maka akan melakukan aktivitas menunjukkan lubang kunci dan pindah ke state Terkunci</a:t>
            </a:r>
          </a:p>
          <a:p>
            <a:r>
              <a:rPr lang="id-ID" dirty="0"/>
              <a:t>Pada state Terkunci jika kunci diputar dengan kondisi obor terpasang maka akan melakukan aktivitas membuka lemari besi, namun jika kunci diputar dengan kondisi obor tidak terpasang maka akan mengeluarkan monster dan selesai</a:t>
            </a:r>
          </a:p>
          <a:p>
            <a:r>
              <a:rPr lang="id-ID" dirty="0"/>
              <a:t>Dari state Buka, setelah lemari besi terbuka maka hanya ada kindisi tertutup atau dalam hal ini kembali lagi ke state Tunggu dengan event yang menyertai lemari besi tertutup</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State</a:t>
            </a:r>
          </a:p>
        </p:txBody>
      </p:sp>
      <p:sp>
        <p:nvSpPr>
          <p:cNvPr id="3" name="Content Placeholder 2"/>
          <p:cNvSpPr>
            <a:spLocks noGrp="1"/>
          </p:cNvSpPr>
          <p:nvPr>
            <p:ph sz="quarter" idx="1"/>
          </p:nvPr>
        </p:nvSpPr>
        <p:spPr/>
        <p:txBody>
          <a:bodyPr/>
          <a:lstStyle/>
          <a:p>
            <a:pPr>
              <a:buNone/>
            </a:pPr>
            <a:r>
              <a:rPr lang="id-ID" u="sng" dirty="0"/>
              <a:t>UML mendefinisikan beberapa macam State:</a:t>
            </a:r>
          </a:p>
          <a:p>
            <a:r>
              <a:rPr lang="id-ID" dirty="0"/>
              <a:t>Simple State</a:t>
            </a:r>
          </a:p>
          <a:p>
            <a:r>
              <a:rPr lang="id-ID" dirty="0"/>
              <a:t>Composite State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Simple State</a:t>
            </a:r>
          </a:p>
        </p:txBody>
      </p:sp>
      <p:sp>
        <p:nvSpPr>
          <p:cNvPr id="3" name="Content Placeholder 2"/>
          <p:cNvSpPr>
            <a:spLocks noGrp="1"/>
          </p:cNvSpPr>
          <p:nvPr>
            <p:ph sz="quarter" idx="1"/>
          </p:nvPr>
        </p:nvSpPr>
        <p:spPr/>
        <p:txBody>
          <a:bodyPr/>
          <a:lstStyle/>
          <a:p>
            <a:r>
              <a:rPr lang="id-ID" dirty="0"/>
              <a:t>Suatu Simple State merupakan state yang tidak memiliki substate, region dan submachine state</a:t>
            </a:r>
          </a:p>
          <a:p>
            <a:r>
              <a:rPr lang="id-ID" dirty="0"/>
              <a:t>Simple State boleh memiliki </a:t>
            </a:r>
            <a:r>
              <a:rPr lang="id-ID" i="1" dirty="0"/>
              <a:t>Compartment</a:t>
            </a:r>
            <a:r>
              <a:rPr lang="id-ID" dirty="0"/>
              <a:t> (ruang), </a:t>
            </a:r>
            <a:r>
              <a:rPr lang="id-ID" i="1" dirty="0"/>
              <a:t>compartment</a:t>
            </a:r>
            <a:r>
              <a:rPr lang="id-ID" dirty="0"/>
              <a:t> dari suatu state meliputi:</a:t>
            </a:r>
          </a:p>
          <a:p>
            <a:pPr lvl="1"/>
            <a:r>
              <a:rPr lang="id-ID" dirty="0"/>
              <a:t>Nama </a:t>
            </a:r>
            <a:r>
              <a:rPr lang="id-ID" i="1" dirty="0"/>
              <a:t>compartment</a:t>
            </a:r>
          </a:p>
          <a:p>
            <a:pPr lvl="1"/>
            <a:r>
              <a:rPr lang="id-ID" dirty="0"/>
              <a:t>Ruang Aktivitas Internal / </a:t>
            </a:r>
            <a:r>
              <a:rPr lang="id-ID" i="1" dirty="0"/>
              <a:t>Internal aktivities compartment</a:t>
            </a:r>
            <a:r>
              <a:rPr lang="id-ID" dirty="0"/>
              <a:t> </a:t>
            </a:r>
          </a:p>
          <a:p>
            <a:pPr lvl="1"/>
            <a:r>
              <a:rPr lang="id-ID" dirty="0"/>
              <a:t>Transisi Internal compartment</a:t>
            </a:r>
          </a:p>
          <a:p>
            <a:pPr lvl="1"/>
            <a:endParaRPr lang="id-ID" dirty="0"/>
          </a:p>
        </p:txBody>
      </p:sp>
      <p:pic>
        <p:nvPicPr>
          <p:cNvPr id="4" name="Picture 3" descr="Simple state Waiting for Customer Input."/>
          <p:cNvPicPr/>
          <p:nvPr/>
        </p:nvPicPr>
        <p:blipFill>
          <a:blip r:embed="rId2"/>
          <a:srcRect/>
          <a:stretch>
            <a:fillRect/>
          </a:stretch>
        </p:blipFill>
        <p:spPr bwMode="auto">
          <a:xfrm>
            <a:off x="5181600" y="4419600"/>
            <a:ext cx="2286000" cy="1295400"/>
          </a:xfrm>
          <a:prstGeom prst="rect">
            <a:avLst/>
          </a:prstGeom>
          <a:noFill/>
          <a:ln w="9525">
            <a:noFill/>
            <a:miter lim="800000"/>
            <a:headEnd/>
            <a:tailEnd/>
          </a:ln>
        </p:spPr>
      </p:pic>
      <p:sp>
        <p:nvSpPr>
          <p:cNvPr id="5" name="Rectangle 4"/>
          <p:cNvSpPr/>
          <p:nvPr/>
        </p:nvSpPr>
        <p:spPr>
          <a:xfrm>
            <a:off x="4724400" y="5791200"/>
            <a:ext cx="4191000" cy="369332"/>
          </a:xfrm>
          <a:prstGeom prst="rect">
            <a:avLst/>
          </a:prstGeom>
        </p:spPr>
        <p:txBody>
          <a:bodyPr wrap="square">
            <a:spAutoFit/>
          </a:bodyPr>
          <a:lstStyle/>
          <a:p>
            <a:r>
              <a:rPr lang="en-US" dirty="0"/>
              <a:t>Simple state Waiting for Customer Input.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1122</TotalTime>
  <Words>661</Words>
  <Application>Microsoft Office PowerPoint</Application>
  <PresentationFormat>On-screen Show (4:3)</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Franklin Gothic Book</vt:lpstr>
      <vt:lpstr>Perpetua</vt:lpstr>
      <vt:lpstr>Wingdings 2</vt:lpstr>
      <vt:lpstr>Equity</vt:lpstr>
      <vt:lpstr>State Machine Diagram</vt:lpstr>
      <vt:lpstr>State Machine Diagram</vt:lpstr>
      <vt:lpstr>Notasi State Machine Diagram</vt:lpstr>
      <vt:lpstr>Story</vt:lpstr>
      <vt:lpstr>Example State Machine Diagram</vt:lpstr>
      <vt:lpstr>Penjelasan</vt:lpstr>
      <vt:lpstr>Penjelasan [lanj]</vt:lpstr>
      <vt:lpstr>State</vt:lpstr>
      <vt:lpstr>Simple State</vt:lpstr>
      <vt:lpstr>Simple State</vt:lpstr>
      <vt:lpstr>Simple State</vt:lpstr>
      <vt:lpstr>Composite State</vt:lpstr>
      <vt:lpstr>State of Student Enrollment</vt:lpstr>
      <vt:lpstr>Deployment Diagram</vt:lpstr>
      <vt:lpstr>Deployment Diagram</vt:lpstr>
      <vt:lpstr>Contoh Deployment Diagram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dc:creator>
  <cp:lastModifiedBy>Tutut Mulyono</cp:lastModifiedBy>
  <cp:revision>106</cp:revision>
  <dcterms:created xsi:type="dcterms:W3CDTF">2014-03-20T00:55:11Z</dcterms:created>
  <dcterms:modified xsi:type="dcterms:W3CDTF">2025-06-02T21:58:12Z</dcterms:modified>
</cp:coreProperties>
</file>