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93" r:id="rId3"/>
    <p:sldId id="427" r:id="rId4"/>
    <p:sldId id="447" r:id="rId5"/>
    <p:sldId id="448" r:id="rId6"/>
    <p:sldId id="449" r:id="rId7"/>
    <p:sldId id="450" r:id="rId8"/>
    <p:sldId id="451" r:id="rId9"/>
    <p:sldId id="459" r:id="rId10"/>
    <p:sldId id="460" r:id="rId11"/>
    <p:sldId id="462" r:id="rId12"/>
    <p:sldId id="452" r:id="rId13"/>
    <p:sldId id="453" r:id="rId14"/>
    <p:sldId id="45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464C"/>
    <a:srgbClr val="275D90"/>
    <a:srgbClr val="E9E9EA"/>
    <a:srgbClr val="F3F3F3"/>
    <a:srgbClr val="EC7C30"/>
    <a:srgbClr val="F5F4F0"/>
    <a:srgbClr val="1B6395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86804" autoAdjust="0"/>
  </p:normalViewPr>
  <p:slideViewPr>
    <p:cSldViewPr snapToGrid="0">
      <p:cViewPr varScale="1">
        <p:scale>
          <a:sx n="96" d="100"/>
          <a:sy n="96" d="100"/>
        </p:scale>
        <p:origin x="9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A744-1B3A-48C5-BB5B-CCC6E81552D0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503C4-C0DF-4724-8516-EA31705A69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34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74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15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14192"/>
            <a:ext cx="4509370" cy="52358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968465" y="161031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rgbClr val="0E60AC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68465" y="453951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968465" y="403445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4968465" y="3811581"/>
            <a:ext cx="1659545" cy="45719"/>
          </a:xfrm>
          <a:prstGeom prst="roundRect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968464" y="110526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4603" y="2217851"/>
            <a:ext cx="5529197" cy="1920647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9621"/>
            <a:ext cx="5316718" cy="585673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753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9699"/>
            <a:ext cx="10515600" cy="16179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5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239"/>
            <a:ext cx="5157787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239"/>
            <a:ext cx="5183188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515600" cy="193167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05706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07481"/>
            <a:ext cx="5900448" cy="4800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081" y="886379"/>
            <a:ext cx="3751066" cy="1218156"/>
          </a:xfrm>
        </p:spPr>
        <p:txBody>
          <a:bodyPr anchor="b"/>
          <a:lstStyle>
            <a:lvl1pPr>
              <a:defRPr sz="32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081" y="2264241"/>
            <a:ext cx="3751066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61967" y="466091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25" y="526915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7139" y="867524"/>
            <a:ext cx="4740881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7139" y="2245386"/>
            <a:ext cx="4740881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1967" y="3560439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35825" y="3621263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8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29" y="886379"/>
            <a:ext cx="4888191" cy="5021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8477" y="886379"/>
            <a:ext cx="5280565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477" y="2264241"/>
            <a:ext cx="5280565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raian Ma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98462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9637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384744" y="0"/>
            <a:ext cx="4807256" cy="685800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588970" y="177394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8970" y="470314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70" y="419808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588970" y="3975211"/>
            <a:ext cx="1659545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8969" y="126889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70701" y="1491242"/>
            <a:ext cx="3356431" cy="3405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0701" y="605658"/>
            <a:ext cx="10851171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1807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6544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70700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07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544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503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30198" y="688159"/>
            <a:ext cx="8495847" cy="390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0197" y="4751111"/>
            <a:ext cx="8495850" cy="1451728"/>
          </a:xfrm>
        </p:spPr>
        <p:txBody>
          <a:bodyPr>
            <a:normAutofit/>
          </a:bodyPr>
          <a:lstStyle>
            <a:lvl1pPr marL="0" indent="0" algn="just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5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76887" y="404617"/>
            <a:ext cx="9184670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576887" y="1319017"/>
            <a:ext cx="9184670" cy="51663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8361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1923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Latihan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9" y="581911"/>
            <a:ext cx="650450" cy="7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Pust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640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Daftar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7" y="661014"/>
            <a:ext cx="606720" cy="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people  clapping their hands at the meeting Premium Pho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 bwMode="auto">
          <a:xfrm>
            <a:off x="2790216" y="-5350"/>
            <a:ext cx="9401784" cy="6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500193" y="1347793"/>
            <a:ext cx="4162414" cy="4162414"/>
          </a:xfrm>
          <a:prstGeom prst="ellipse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33732" y="2541902"/>
            <a:ext cx="3048000" cy="176884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8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1916832"/>
            <a:ext cx="10657184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4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en Pengam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745563" y="1842892"/>
            <a:ext cx="3063907" cy="3063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79" y="2275496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4108" y="1988095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Koordinator</a:t>
            </a:r>
            <a:r>
              <a:rPr lang="en-US" sz="2000" dirty="0"/>
              <a:t>: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4979" y="3176643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NID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164108" y="2889242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NID: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79" y="4077790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64108" y="3790389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4324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88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Tengah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1756" y="804529"/>
            <a:ext cx="38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UTS</a:t>
            </a:r>
          </a:p>
        </p:txBody>
      </p:sp>
    </p:spTree>
    <p:extLst>
      <p:ext uri="{BB962C8B-B14F-4D97-AF65-F5344CB8AC3E}">
        <p14:creationId xmlns:p14="http://schemas.microsoft.com/office/powerpoint/2010/main" val="7724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Akhir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71756" y="804529"/>
            <a:ext cx="39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389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dahulu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27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Pendahuluan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" y="544975"/>
            <a:ext cx="665176" cy="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juan Pembelaja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4" y="716437"/>
            <a:ext cx="5910035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537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Capaian</a:t>
            </a:r>
            <a:r>
              <a:rPr lang="en-US" sz="4400" b="1" dirty="0"/>
              <a:t> </a:t>
            </a:r>
            <a:r>
              <a:rPr lang="en-US" sz="4400" b="1" dirty="0" err="1"/>
              <a:t>Pembelajaran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5" y="649446"/>
            <a:ext cx="791900" cy="6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onen Penila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06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Komponen</a:t>
            </a:r>
            <a:r>
              <a:rPr lang="en-US" sz="4400" b="1" dirty="0"/>
              <a:t> </a:t>
            </a:r>
            <a:r>
              <a:rPr lang="en-US" sz="4400" b="1" dirty="0" err="1"/>
              <a:t>Penilaian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2" y="616587"/>
            <a:ext cx="589305" cy="675421"/>
          </a:xfrm>
          <a:prstGeom prst="rect">
            <a:avLst/>
          </a:prstGeom>
        </p:spPr>
      </p:pic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74122" y="1943100"/>
            <a:ext cx="4836478" cy="3228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24826"/>
            <a:ext cx="9144000" cy="17688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Judul</a:t>
            </a:r>
            <a:r>
              <a:rPr lang="en-US" dirty="0"/>
              <a:t> 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2843408"/>
            <a:ext cx="9144000" cy="337641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726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64"/>
            <a:ext cx="12110720" cy="1400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9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71739" y="152987"/>
            <a:ext cx="1971606" cy="729735"/>
            <a:chOff x="648649" y="653143"/>
            <a:chExt cx="2138362" cy="791455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4" r:id="rId3"/>
    <p:sldLayoutId id="2147483676" r:id="rId4"/>
    <p:sldLayoutId id="2147483677" r:id="rId5"/>
    <p:sldLayoutId id="2147483674" r:id="rId6"/>
    <p:sldLayoutId id="2147483671" r:id="rId7"/>
    <p:sldLayoutId id="2147483675" r:id="rId8"/>
    <p:sldLayoutId id="2147483649" r:id="rId9"/>
    <p:sldLayoutId id="2147483665" r:id="rId10"/>
    <p:sldLayoutId id="2147483651" r:id="rId11"/>
    <p:sldLayoutId id="2147483652" r:id="rId12"/>
    <p:sldLayoutId id="2147483653" r:id="rId13"/>
    <p:sldLayoutId id="2147483654" r:id="rId14"/>
    <p:sldLayoutId id="2147483650" r:id="rId15"/>
    <p:sldLayoutId id="2147483657" r:id="rId16"/>
    <p:sldLayoutId id="2147483668" r:id="rId17"/>
    <p:sldLayoutId id="2147483678" r:id="rId18"/>
    <p:sldLayoutId id="2147483681" r:id="rId19"/>
    <p:sldLayoutId id="2147483666" r:id="rId20"/>
    <p:sldLayoutId id="2147483669" r:id="rId21"/>
    <p:sldLayoutId id="2147483667" r:id="rId22"/>
    <p:sldLayoutId id="2147483655" r:id="rId23"/>
    <p:sldLayoutId id="2147483672" r:id="rId24"/>
    <p:sldLayoutId id="2147483673" r:id="rId25"/>
    <p:sldLayoutId id="2147483663" r:id="rId26"/>
    <p:sldLayoutId id="214748368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E60A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514350" indent="-514350" algn="just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914400" indent="-457200" algn="just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IOT PARADIGM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Sesi</a:t>
            </a:r>
            <a:r>
              <a:rPr lang="en-US" dirty="0"/>
              <a:t>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CIE - 409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45BFE7B-8507-A299-3BA9-D7039273A0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r="26641"/>
          <a:stretch/>
        </p:blipFill>
        <p:spPr>
          <a:xfrm>
            <a:off x="7384675" y="17769"/>
            <a:ext cx="4775947" cy="681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20053-BF59-97BA-C4D5-0A15FA066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77C9ED2-9D19-ADF8-E1F4-2B40BA8498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i="1" dirty="0"/>
              <a:t>The Popular M2M Applications </a:t>
            </a:r>
            <a:endParaRPr lang="en-US" sz="2800" u="sng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C943635-61DF-C20D-CF93-8DACCF26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" y="1138238"/>
            <a:ext cx="11118850" cy="558724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Smart Energy</a:t>
            </a:r>
          </a:p>
          <a:p>
            <a:r>
              <a:rPr lang="en-US" b="1" i="1" dirty="0"/>
              <a:t>Smart Health Care </a:t>
            </a:r>
            <a:endParaRPr lang="en-US" dirty="0"/>
          </a:p>
          <a:p>
            <a:r>
              <a:rPr lang="en-US" b="1" i="1" dirty="0"/>
              <a:t>Smart Home Security </a:t>
            </a:r>
          </a:p>
          <a:p>
            <a:r>
              <a:rPr lang="en-US" b="1" i="1" dirty="0"/>
              <a:t>Smart Cargo Handling </a:t>
            </a:r>
            <a:endParaRPr lang="en-US" dirty="0"/>
          </a:p>
          <a:p>
            <a:r>
              <a:rPr lang="en-US" b="1" i="1" dirty="0"/>
              <a:t>Smart Traffic Management </a:t>
            </a:r>
            <a:endParaRPr lang="en-US" dirty="0"/>
          </a:p>
          <a:p>
            <a:r>
              <a:rPr lang="en-US" b="1" i="1" dirty="0"/>
              <a:t>Smart Inventory and Replenishment Management </a:t>
            </a:r>
            <a:endParaRPr lang="en-US" dirty="0"/>
          </a:p>
          <a:p>
            <a:r>
              <a:rPr lang="en-US" b="1" i="1" dirty="0"/>
              <a:t>Smart Cash Payment </a:t>
            </a:r>
          </a:p>
          <a:p>
            <a:r>
              <a:rPr lang="en-US" b="1" i="1" dirty="0"/>
              <a:t>Smart Tracking </a:t>
            </a:r>
          </a:p>
          <a:p>
            <a:r>
              <a:rPr lang="en-US" b="1" i="1" dirty="0"/>
              <a:t>Smart Displays </a:t>
            </a:r>
          </a:p>
          <a:p>
            <a:r>
              <a:rPr lang="en-US" b="1" i="1" dirty="0"/>
              <a:t>Smart Cargo Handling </a:t>
            </a:r>
            <a:endParaRPr lang="en-US" dirty="0"/>
          </a:p>
          <a:p>
            <a:r>
              <a:rPr lang="en-US" b="1" i="1" dirty="0"/>
              <a:t>Smart Traffic Management </a:t>
            </a:r>
            <a:endParaRPr lang="en-US" dirty="0"/>
          </a:p>
          <a:p>
            <a:r>
              <a:rPr lang="en-US" b="1" i="1" dirty="0"/>
              <a:t>Smart Inventory and Replenishment Management </a:t>
            </a:r>
            <a:endParaRPr lang="en-US" dirty="0"/>
          </a:p>
          <a:p>
            <a:r>
              <a:rPr lang="en-US" b="1" i="1" dirty="0"/>
              <a:t>Smart Cash Payment </a:t>
            </a:r>
          </a:p>
          <a:p>
            <a:r>
              <a:rPr lang="en-US" b="1" i="1" dirty="0"/>
              <a:t>Smart Tracking </a:t>
            </a:r>
          </a:p>
          <a:p>
            <a:r>
              <a:rPr lang="en-US" b="1" i="1" dirty="0"/>
              <a:t>Smart Displays </a:t>
            </a:r>
            <a:endParaRPr lang="en-US" dirty="0"/>
          </a:p>
          <a:p>
            <a:r>
              <a:rPr lang="en-US" b="1" i="1" dirty="0"/>
              <a:t>Smarter Manufacturing </a:t>
            </a:r>
            <a:endParaRPr lang="en-US" dirty="0"/>
          </a:p>
          <a:p>
            <a:r>
              <a:rPr lang="en-US" b="1" i="1" dirty="0"/>
              <a:t>Smart Asset Management </a:t>
            </a:r>
            <a:endParaRPr lang="en-US" dirty="0"/>
          </a:p>
          <a:p>
            <a:r>
              <a:rPr lang="en-US" b="1" i="1" dirty="0"/>
              <a:t>Smarter Retailing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7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0FAB-D2EE-E1E0-FB11-62527D98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55496F7-022A-4681-C752-566F5BA55C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/>
              <a:t>Build a Weather Station using Google Cloud IoT Core and </a:t>
            </a:r>
            <a:r>
              <a:rPr lang="en-US" sz="2000" dirty="0" err="1"/>
              <a:t>MongooseOS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3801D-A152-5354-510C-95FF28C3C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" y="1258957"/>
            <a:ext cx="10720796" cy="44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50D76-F801-89A0-1484-2EEFBBA8E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A0299F2-FCF1-11A2-ED52-A2132C5B03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/>
              <a:t>lingkungan</a:t>
            </a:r>
            <a:r>
              <a:rPr lang="en-US" sz="2800" dirty="0"/>
              <a:t> masa </a:t>
            </a:r>
            <a:r>
              <a:rPr lang="en-US" sz="2800" dirty="0" err="1"/>
              <a:t>depan</a:t>
            </a:r>
            <a:r>
              <a:rPr lang="en-US" sz="2800" dirty="0"/>
              <a:t> yang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terintegrasi</a:t>
            </a:r>
            <a:endParaRPr lang="en-US" sz="2800" u="sng" dirty="0"/>
          </a:p>
        </p:txBody>
      </p:sp>
      <p:pic>
        <p:nvPicPr>
          <p:cNvPr id="5" name="Picture 4" descr="Screen Shot 2018-05-05 at 2.12.44 PM.png">
            <a:extLst>
              <a:ext uri="{FF2B5EF4-FFF2-40B4-BE49-F238E27FC236}">
                <a16:creationId xmlns:a16="http://schemas.microsoft.com/office/drawing/2014/main" id="{D6B493EC-47DC-6AD0-2A67-8D96ADDC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1404147"/>
            <a:ext cx="10512836" cy="36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68C8-AC96-B315-BECF-DCF82933F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01D970A-7DC2-0989-6589-9786646B4F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0" y="488368"/>
            <a:ext cx="9342099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/>
              <a:t>Few sectors wherein the IoT is bound to make waves of distinct automation: </a:t>
            </a:r>
            <a:endParaRPr lang="en-US" sz="2000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5331F-F9B3-0145-A3D1-03FD729545D8}"/>
              </a:ext>
            </a:extLst>
          </p:cNvPr>
          <p:cNvSpPr txBox="1">
            <a:spLocks/>
          </p:cNvSpPr>
          <p:nvPr/>
        </p:nvSpPr>
        <p:spPr>
          <a:xfrm>
            <a:off x="768626" y="1302026"/>
            <a:ext cx="8229600" cy="4525963"/>
          </a:xfrm>
          <a:prstGeom prst="rect">
            <a:avLst/>
          </a:prstGeom>
        </p:spPr>
        <p:txBody>
          <a:bodyPr/>
          <a:lstStyle>
            <a:lvl1pPr marL="514350" indent="-51435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Automotive industry</a:t>
            </a:r>
          </a:p>
          <a:p>
            <a:r>
              <a:rPr lang="en-US" sz="2800" i="1" dirty="0"/>
              <a:t>Energy industry </a:t>
            </a:r>
            <a:endParaRPr lang="en-US" sz="2800" dirty="0"/>
          </a:p>
          <a:p>
            <a:r>
              <a:rPr lang="en-US" sz="2800" i="1" dirty="0"/>
              <a:t>Health care </a:t>
            </a:r>
          </a:p>
          <a:p>
            <a:r>
              <a:rPr lang="en-US" sz="2800" i="1" dirty="0"/>
              <a:t>Industrial</a:t>
            </a:r>
            <a:r>
              <a:rPr lang="en-US" sz="2800" dirty="0"/>
              <a:t> </a:t>
            </a:r>
          </a:p>
          <a:p>
            <a:r>
              <a:rPr lang="en-US" sz="2800" i="1" dirty="0"/>
              <a:t>Retail</a:t>
            </a:r>
          </a:p>
          <a:p>
            <a:r>
              <a:rPr lang="en-US" sz="2800" i="1" dirty="0"/>
              <a:t>Smart buildings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08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CDB4A-F540-D852-EE96-75424CA5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D35236-95A4-A1F2-CFEC-C9EAF888AD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/>
              <a:t>The semantic IoT platform architecture for weather information service engine </a:t>
            </a:r>
            <a:endParaRPr lang="en-US" sz="2800" u="sng" dirty="0"/>
          </a:p>
        </p:txBody>
      </p:sp>
      <p:pic>
        <p:nvPicPr>
          <p:cNvPr id="6" name="Picture 5" descr="Screen Shot 2018-05-07 at 9.38.08 AM.png">
            <a:extLst>
              <a:ext uri="{FF2B5EF4-FFF2-40B4-BE49-F238E27FC236}">
                <a16:creationId xmlns:a16="http://schemas.microsoft.com/office/drawing/2014/main" id="{A9F60546-EDAA-8F8A-91BB-7A2BE7F6E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9" y="1509027"/>
            <a:ext cx="8730587" cy="46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99648" y="278569"/>
            <a:ext cx="5672418" cy="489286"/>
          </a:xfrm>
        </p:spPr>
        <p:txBody>
          <a:bodyPr anchor="b">
            <a:noAutofit/>
          </a:bodyPr>
          <a:lstStyle/>
          <a:p>
            <a:r>
              <a:rPr lang="en-US" sz="3200" dirty="0"/>
              <a:t>KONSEP IOT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7C8988-CFFE-25BC-C399-7D5E400FBC2A}"/>
              </a:ext>
            </a:extLst>
          </p:cNvPr>
          <p:cNvSpPr txBox="1">
            <a:spLocks/>
          </p:cNvSpPr>
          <p:nvPr/>
        </p:nvSpPr>
        <p:spPr>
          <a:xfrm>
            <a:off x="3899648" y="861060"/>
            <a:ext cx="8126700" cy="5718371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Internet of Things (IoT)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di mana </a:t>
            </a:r>
            <a:r>
              <a:rPr lang="en-US" sz="1800" dirty="0" err="1"/>
              <a:t>benda-benda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di </a:t>
            </a:r>
            <a:r>
              <a:rPr lang="en-US" sz="1800" dirty="0" err="1"/>
              <a:t>sekitar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internet dan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bertukar</a:t>
            </a:r>
            <a:r>
              <a:rPr lang="en-US" sz="1800" dirty="0"/>
              <a:t> data. Benda-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tangga</a:t>
            </a:r>
            <a:r>
              <a:rPr lang="en-US" sz="1800" dirty="0"/>
              <a:t>, </a:t>
            </a:r>
            <a:r>
              <a:rPr lang="en-US" sz="1800" dirty="0" err="1"/>
              <a:t>kendaraan</a:t>
            </a:r>
            <a:r>
              <a:rPr lang="en-US" sz="1800" dirty="0"/>
              <a:t>, </a:t>
            </a:r>
            <a:r>
              <a:rPr lang="en-US" sz="1800" dirty="0" err="1"/>
              <a:t>mesin</a:t>
            </a:r>
            <a:r>
              <a:rPr lang="en-US" sz="1800" dirty="0"/>
              <a:t>, sensor, </a:t>
            </a:r>
            <a:r>
              <a:rPr lang="en-US" sz="1800" dirty="0" err="1"/>
              <a:t>kamera</a:t>
            </a:r>
            <a:r>
              <a:rPr lang="en-US" sz="1800" dirty="0"/>
              <a:t>, jam </a:t>
            </a:r>
            <a:r>
              <a:rPr lang="en-US" sz="1800" dirty="0" err="1"/>
              <a:t>tangan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, dan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koneksi</a:t>
            </a:r>
            <a:r>
              <a:rPr lang="en-US" sz="1800" dirty="0"/>
              <a:t> internet, </a:t>
            </a:r>
            <a:r>
              <a:rPr lang="en-US" sz="1800" dirty="0" err="1"/>
              <a:t>benda-benda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biasa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,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perintah</a:t>
            </a:r>
            <a:r>
              <a:rPr lang="en-US" sz="1800" dirty="0"/>
              <a:t>, dan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Yang </a:t>
            </a:r>
            <a:r>
              <a:rPr lang="en-US" sz="1800" dirty="0" err="1"/>
              <a:t>membuat</a:t>
            </a:r>
            <a:r>
              <a:rPr lang="en-US" sz="1800" dirty="0"/>
              <a:t> IoT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kemampuannya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b="1" dirty="0" err="1"/>
              <a:t>otomatisasi</a:t>
            </a:r>
            <a:r>
              <a:rPr lang="en-US" sz="1800" dirty="0"/>
              <a:t> dan </a:t>
            </a:r>
            <a:r>
              <a:rPr lang="en-US" sz="1800" b="1" dirty="0" err="1"/>
              <a:t>pemantauan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real-time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IoT,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yang </a:t>
            </a:r>
            <a:r>
              <a:rPr lang="en-US" sz="1800" dirty="0" err="1"/>
              <a:t>sebelumnya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manual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 dan </a:t>
            </a:r>
            <a:r>
              <a:rPr lang="en-US" sz="1800" dirty="0" err="1"/>
              <a:t>efisien</a:t>
            </a:r>
            <a:r>
              <a:rPr lang="en-US" sz="1800" dirty="0"/>
              <a:t>. </a:t>
            </a:r>
            <a:r>
              <a:rPr lang="en-US" sz="1800" dirty="0" err="1"/>
              <a:t>Misalnya</a:t>
            </a:r>
            <a:r>
              <a:rPr lang="en-US" sz="1800" dirty="0"/>
              <a:t>, </a:t>
            </a:r>
            <a:r>
              <a:rPr lang="en-US" sz="1800" dirty="0" err="1"/>
              <a:t>petani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terus-menerus</a:t>
            </a:r>
            <a:r>
              <a:rPr lang="en-US" sz="1800" dirty="0"/>
              <a:t> </a:t>
            </a:r>
            <a:r>
              <a:rPr lang="en-US" sz="1800" dirty="0" err="1"/>
              <a:t>memeriksa</a:t>
            </a:r>
            <a:r>
              <a:rPr lang="en-US" sz="1800" dirty="0"/>
              <a:t> </a:t>
            </a:r>
            <a:r>
              <a:rPr lang="en-US" sz="1800" dirty="0" err="1"/>
              <a:t>kelembapan</a:t>
            </a:r>
            <a:r>
              <a:rPr lang="en-US" sz="1800" dirty="0"/>
              <a:t> </a:t>
            </a:r>
            <a:r>
              <a:rPr lang="en-US" sz="1800" dirty="0" err="1"/>
              <a:t>tanah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sensor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melakukannya</a:t>
            </a:r>
            <a:r>
              <a:rPr lang="en-US" sz="1800" dirty="0"/>
              <a:t>. </a:t>
            </a:r>
            <a:r>
              <a:rPr lang="en-US" sz="1800" dirty="0" err="1"/>
              <a:t>Pemilik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 </a:t>
            </a:r>
            <a:r>
              <a:rPr lang="en-US" sz="1800" dirty="0" err="1"/>
              <a:t>lewat</a:t>
            </a:r>
            <a:r>
              <a:rPr lang="en-US" sz="1800" dirty="0"/>
              <a:t> smartphone. Di dunia </a:t>
            </a:r>
            <a:r>
              <a:rPr lang="en-US" sz="1800" dirty="0" err="1"/>
              <a:t>industri</a:t>
            </a:r>
            <a:r>
              <a:rPr lang="en-US" sz="1800" dirty="0"/>
              <a:t>, </a:t>
            </a:r>
            <a:r>
              <a:rPr lang="en-US" sz="1800" dirty="0" err="1"/>
              <a:t>mesin-mesin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dipantau</a:t>
            </a:r>
            <a:r>
              <a:rPr lang="en-US" sz="1800" dirty="0"/>
              <a:t> </a:t>
            </a:r>
            <a:r>
              <a:rPr lang="en-US" sz="1800" dirty="0" err="1"/>
              <a:t>terus-menerus</a:t>
            </a:r>
            <a:r>
              <a:rPr lang="en-US" sz="1800" dirty="0"/>
              <a:t> agar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diketahui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IoT juga sangat </a:t>
            </a:r>
            <a:r>
              <a:rPr lang="en-US" sz="1800" dirty="0" err="1"/>
              <a:t>luas</a:t>
            </a:r>
            <a:r>
              <a:rPr lang="en-US" sz="1800" dirty="0"/>
              <a:t> </a:t>
            </a:r>
            <a:r>
              <a:rPr lang="en-US" sz="1800" dirty="0" err="1"/>
              <a:t>penerapannya</a:t>
            </a:r>
            <a:r>
              <a:rPr lang="en-US" sz="1800" dirty="0"/>
              <a:t>. Di </a:t>
            </a:r>
            <a:r>
              <a:rPr lang="en-US" sz="1800" dirty="0" err="1"/>
              <a:t>rumah</a:t>
            </a:r>
            <a:r>
              <a:rPr lang="en-US" sz="1800" dirty="0"/>
              <a:t>, IoT </a:t>
            </a:r>
            <a:r>
              <a:rPr lang="en-US" sz="1800" dirty="0" err="1"/>
              <a:t>digunakan</a:t>
            </a:r>
            <a:r>
              <a:rPr lang="en-US" sz="1800" dirty="0"/>
              <a:t> pada </a:t>
            </a:r>
            <a:r>
              <a:rPr lang="en-US" sz="1800" dirty="0" err="1"/>
              <a:t>lampu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, CCTV online, smart TV, dan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elektronik</a:t>
            </a:r>
            <a:r>
              <a:rPr lang="en-US" sz="1800" dirty="0"/>
              <a:t> yang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dikendalikan</a:t>
            </a:r>
            <a:r>
              <a:rPr lang="en-US" sz="1800" dirty="0"/>
              <a:t> </a:t>
            </a:r>
            <a:r>
              <a:rPr lang="en-US" sz="1800" dirty="0" err="1"/>
              <a:t>lewat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. Di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, IoT </a:t>
            </a:r>
            <a:r>
              <a:rPr lang="en-US" sz="1800" dirty="0" err="1"/>
              <a:t>digunakan</a:t>
            </a:r>
            <a:r>
              <a:rPr lang="en-US" sz="1800" dirty="0"/>
              <a:t> pada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pemantau</a:t>
            </a:r>
            <a:r>
              <a:rPr lang="en-US" sz="1800" dirty="0"/>
              <a:t> </a:t>
            </a:r>
            <a:r>
              <a:rPr lang="en-US" sz="1800" dirty="0" err="1"/>
              <a:t>detak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 </a:t>
            </a:r>
            <a:r>
              <a:rPr lang="en-US" sz="1800" dirty="0" err="1"/>
              <a:t>pasien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. Di </a:t>
            </a:r>
            <a:r>
              <a:rPr lang="en-US" sz="1800" dirty="0" err="1"/>
              <a:t>transportasi</a:t>
            </a:r>
            <a:r>
              <a:rPr lang="en-US" sz="1800" dirty="0"/>
              <a:t>, IoT </a:t>
            </a:r>
            <a:r>
              <a:rPr lang="en-US" sz="1800" dirty="0" err="1"/>
              <a:t>dimanfaatkan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pelacakan</a:t>
            </a:r>
            <a:r>
              <a:rPr lang="en-US" sz="1800" dirty="0"/>
              <a:t> </a:t>
            </a:r>
            <a:r>
              <a:rPr lang="en-US" sz="1800" dirty="0" err="1"/>
              <a:t>kendaraan</a:t>
            </a:r>
            <a:r>
              <a:rPr lang="en-US" sz="1800" dirty="0"/>
              <a:t> dan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lintas</a:t>
            </a:r>
            <a:r>
              <a:rPr lang="en-US" sz="1800" dirty="0"/>
              <a:t>. Di </a:t>
            </a:r>
            <a:r>
              <a:rPr lang="en-US" sz="1800" dirty="0" err="1"/>
              <a:t>industri</a:t>
            </a:r>
            <a:r>
              <a:rPr lang="en-US" sz="1800" dirty="0"/>
              <a:t>, IoT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mengontrol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,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, dan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efisiensi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3B4E5-CC0B-CB8A-92AD-443C260B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6344" cy="348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76756-A4AF-F99F-F2F8-949F4D76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27"/>
            <a:ext cx="3666344" cy="26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4981-4A29-06AB-2C59-D74E5BF5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29DC25-EC2A-7D31-6AAF-6E869E4527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KENAPA IOT PENTING ? 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B67C-A5DC-7DEA-3004-6C5D5469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831" y="1219521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dirty="0"/>
              <a:t>IoT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cerdas</a:t>
            </a:r>
            <a:r>
              <a:rPr lang="en-US" sz="1800" dirty="0"/>
              <a:t>,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, dan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IoT,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real-time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berada</a:t>
            </a:r>
            <a:r>
              <a:rPr lang="en-US" sz="1800" dirty="0"/>
              <a:t> di </a:t>
            </a:r>
            <a:r>
              <a:rPr lang="en-US" sz="1800" dirty="0" err="1"/>
              <a:t>lokasi</a:t>
            </a:r>
            <a:r>
              <a:rPr lang="en-US" sz="1800" dirty="0"/>
              <a:t>. Selain </a:t>
            </a:r>
            <a:r>
              <a:rPr lang="en-US" sz="1800" dirty="0" err="1"/>
              <a:t>itu</a:t>
            </a:r>
            <a:r>
              <a:rPr lang="en-US" sz="1800" dirty="0"/>
              <a:t>, IoT juga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otomatisasi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campur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terus-menerus</a:t>
            </a:r>
            <a:r>
              <a:rPr lang="en-US" sz="1800" dirty="0"/>
              <a:t>. 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, </a:t>
            </a:r>
            <a:r>
              <a:rPr lang="en-US" sz="1800" dirty="0" err="1"/>
              <a:t>menghemat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, </a:t>
            </a:r>
            <a:r>
              <a:rPr lang="en-US" sz="1800" dirty="0" err="1"/>
              <a:t>tenaga</a:t>
            </a:r>
            <a:r>
              <a:rPr lang="en-US" sz="1800" dirty="0"/>
              <a:t>, dan </a:t>
            </a:r>
            <a:r>
              <a:rPr lang="en-US" sz="1800" dirty="0" err="1"/>
              <a:t>biaya</a:t>
            </a:r>
            <a:r>
              <a:rPr lang="en-US" sz="1800" dirty="0"/>
              <a:t>. IoT juga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pengambilan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data yang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akurat</a:t>
            </a:r>
            <a:r>
              <a:rPr lang="en-US" sz="1800" dirty="0"/>
              <a:t> dan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nyata</a:t>
            </a:r>
            <a:r>
              <a:rPr lang="en-US" sz="1800" dirty="0"/>
              <a:t>.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singkat</a:t>
            </a:r>
            <a:r>
              <a:rPr lang="en-US" sz="1800" dirty="0"/>
              <a:t>, IoT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efisiensi</a:t>
            </a:r>
            <a:r>
              <a:rPr lang="en-US" sz="1800" dirty="0"/>
              <a:t>, </a:t>
            </a:r>
            <a:r>
              <a:rPr lang="en-US" sz="1800" dirty="0" err="1"/>
              <a:t>kenyamanan</a:t>
            </a:r>
            <a:r>
              <a:rPr lang="en-US" sz="1800" dirty="0"/>
              <a:t>, </a:t>
            </a:r>
            <a:r>
              <a:rPr lang="en-US" sz="1800" dirty="0" err="1"/>
              <a:t>keamanan</a:t>
            </a:r>
            <a:r>
              <a:rPr lang="en-US" sz="1800" dirty="0"/>
              <a:t>, dan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81ED4-FED1-91CE-9C67-4A8B102D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30" y="3689882"/>
            <a:ext cx="2532819" cy="218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C85A6-19F4-0C63-2BF4-2DA03855B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0" y="3689882"/>
            <a:ext cx="3597215" cy="2398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A113B-C14A-D609-8E40-A1C76E4A4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33" y="3689882"/>
            <a:ext cx="4028661" cy="2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269B-2135-5908-198D-A9542718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8A99E2F-4A4D-D198-7037-A02B85CC56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EVOLUSI PARADIGMA INTERNET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4185-9A33-BB74-DDF1-981DC42EB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905" y="1074809"/>
            <a:ext cx="5784574" cy="487541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At the Connectivity and Infrastructure Level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1. The Internet of Computers (IoC)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menunjukkan</a:t>
            </a:r>
            <a:r>
              <a:rPr lang="en-US" sz="1100" dirty="0"/>
              <a:t> </a:t>
            </a:r>
            <a:r>
              <a:rPr lang="en-US" sz="1100" dirty="0" err="1"/>
              <a:t>bahwa</a:t>
            </a:r>
            <a:r>
              <a:rPr lang="en-US" sz="1100" dirty="0"/>
              <a:t> pada </a:t>
            </a:r>
            <a:r>
              <a:rPr lang="en-US" sz="1100" dirty="0" err="1"/>
              <a:t>awalnya</a:t>
            </a:r>
            <a:r>
              <a:rPr lang="en-US" sz="1100" dirty="0"/>
              <a:t> internet </a:t>
            </a:r>
            <a:r>
              <a:rPr lang="en-US" sz="1100" dirty="0" err="1"/>
              <a:t>digunakan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b="1" dirty="0" err="1"/>
              <a:t>menghubungkan</a:t>
            </a:r>
            <a:r>
              <a:rPr lang="en-US" sz="1100" b="1" dirty="0"/>
              <a:t> </a:t>
            </a:r>
            <a:r>
              <a:rPr lang="en-US" sz="1100" b="1" dirty="0" err="1"/>
              <a:t>komputer</a:t>
            </a:r>
            <a:r>
              <a:rPr lang="en-US" sz="1100" b="1" dirty="0"/>
              <a:t> </a:t>
            </a:r>
            <a:r>
              <a:rPr lang="en-US" sz="1100" b="1" dirty="0" err="1"/>
              <a:t>dengan</a:t>
            </a:r>
            <a:r>
              <a:rPr lang="en-US" sz="1100" b="1" dirty="0"/>
              <a:t> </a:t>
            </a:r>
            <a:r>
              <a:rPr lang="en-US" sz="1100" b="1" dirty="0" err="1"/>
              <a:t>komputer</a:t>
            </a:r>
            <a:r>
              <a:rPr lang="en-US" sz="1100" b="1" dirty="0"/>
              <a:t> lain</a:t>
            </a:r>
            <a:r>
              <a:rPr lang="en-US" sz="1100" dirty="0"/>
              <a:t>. Jadi </a:t>
            </a:r>
            <a:r>
              <a:rPr lang="en-US" sz="1100" dirty="0" err="1"/>
              <a:t>fokus</a:t>
            </a:r>
            <a:r>
              <a:rPr lang="en-US" sz="1100" dirty="0"/>
              <a:t> </a:t>
            </a:r>
            <a:r>
              <a:rPr lang="en-US" sz="1100" dirty="0" err="1"/>
              <a:t>utamanya</a:t>
            </a:r>
            <a:r>
              <a:rPr lang="en-US" sz="1100" dirty="0"/>
              <a:t> </a:t>
            </a:r>
            <a:r>
              <a:rPr lang="en-US" sz="1100" dirty="0" err="1"/>
              <a:t>masih</a:t>
            </a:r>
            <a:r>
              <a:rPr lang="en-US" sz="1100" dirty="0"/>
              <a:t> pada </a:t>
            </a:r>
            <a:r>
              <a:rPr lang="en-US" sz="1100" dirty="0" err="1"/>
              <a:t>perangkat</a:t>
            </a:r>
            <a:r>
              <a:rPr lang="en-US" sz="1100" dirty="0"/>
              <a:t> </a:t>
            </a:r>
            <a:r>
              <a:rPr lang="en-US" sz="1100" dirty="0" err="1"/>
              <a:t>komputer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pusat</a:t>
            </a:r>
            <a:r>
              <a:rPr lang="en-US" sz="1100" dirty="0"/>
              <a:t> </a:t>
            </a:r>
            <a:r>
              <a:rPr lang="en-US" sz="1100" dirty="0" err="1"/>
              <a:t>komunikasi</a:t>
            </a:r>
            <a:r>
              <a:rPr lang="en-US" sz="1100" dirty="0"/>
              <a:t> dan </a:t>
            </a:r>
            <a:r>
              <a:rPr lang="en-US" sz="1100" dirty="0" err="1"/>
              <a:t>pertukaran</a:t>
            </a:r>
            <a:r>
              <a:rPr lang="en-US" sz="1100" dirty="0"/>
              <a:t> data.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2. The Internet of Devices (</a:t>
            </a:r>
            <a:r>
              <a:rPr lang="en-US" sz="1100" b="1" dirty="0" err="1"/>
              <a:t>IoD</a:t>
            </a:r>
            <a:r>
              <a:rPr lang="en-US" sz="1100" b="1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 err="1"/>
              <a:t>Setelah</a:t>
            </a:r>
            <a:r>
              <a:rPr lang="en-US" sz="1100" dirty="0"/>
              <a:t> </a:t>
            </a:r>
            <a:r>
              <a:rPr lang="en-US" sz="1100" dirty="0" err="1"/>
              <a:t>itu</a:t>
            </a:r>
            <a:r>
              <a:rPr lang="en-US" sz="1100" dirty="0"/>
              <a:t>, internet </a:t>
            </a:r>
            <a:r>
              <a:rPr lang="en-US" sz="1100" dirty="0" err="1"/>
              <a:t>berkembang</a:t>
            </a:r>
            <a:r>
              <a:rPr lang="en-US" sz="1100" dirty="0"/>
              <a:t> </a:t>
            </a:r>
            <a:r>
              <a:rPr lang="en-US" sz="1100" dirty="0" err="1"/>
              <a:t>bukan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komputer</a:t>
            </a:r>
            <a:r>
              <a:rPr lang="en-US" sz="1100" dirty="0"/>
              <a:t>, </a:t>
            </a:r>
            <a:r>
              <a:rPr lang="en-US" sz="1100" dirty="0" err="1"/>
              <a:t>tetapi</a:t>
            </a:r>
            <a:r>
              <a:rPr lang="en-US" sz="1100" dirty="0"/>
              <a:t> juga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b="1" dirty="0" err="1"/>
              <a:t>berbagai</a:t>
            </a:r>
            <a:r>
              <a:rPr lang="en-US" sz="1100" b="1" dirty="0"/>
              <a:t> </a:t>
            </a:r>
            <a:r>
              <a:rPr lang="en-US" sz="1100" b="1" dirty="0" err="1"/>
              <a:t>perangkat</a:t>
            </a:r>
            <a:r>
              <a:rPr lang="en-US" sz="1100" b="1" dirty="0"/>
              <a:t> lain</a:t>
            </a:r>
            <a:r>
              <a:rPr lang="en-US" sz="1100" dirty="0"/>
              <a:t>. </a:t>
            </a:r>
            <a:r>
              <a:rPr lang="en-US" sz="1100" dirty="0" err="1"/>
              <a:t>Misalnya</a:t>
            </a:r>
            <a:r>
              <a:rPr lang="en-US" sz="1100" dirty="0"/>
              <a:t> printer, </a:t>
            </a:r>
            <a:r>
              <a:rPr lang="en-US" sz="1100" dirty="0" err="1"/>
              <a:t>ponsel</a:t>
            </a:r>
            <a:r>
              <a:rPr lang="en-US" sz="1100" dirty="0"/>
              <a:t>, </a:t>
            </a:r>
            <a:r>
              <a:rPr lang="en-US" sz="1100" dirty="0" err="1"/>
              <a:t>kamera</a:t>
            </a:r>
            <a:r>
              <a:rPr lang="en-US" sz="1100" dirty="0"/>
              <a:t>,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perangkat</a:t>
            </a:r>
            <a:r>
              <a:rPr lang="en-US" sz="1100" dirty="0"/>
              <a:t> </a:t>
            </a:r>
            <a:r>
              <a:rPr lang="en-US" sz="1100" dirty="0" err="1"/>
              <a:t>elektronik</a:t>
            </a:r>
            <a:r>
              <a:rPr lang="en-US" sz="1100" dirty="0"/>
              <a:t> lain yang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saling</a:t>
            </a:r>
            <a:r>
              <a:rPr lang="en-US" sz="1100" dirty="0"/>
              <a:t> </a:t>
            </a:r>
            <a:r>
              <a:rPr lang="en-US" sz="1100" dirty="0" err="1"/>
              <a:t>terhubung</a:t>
            </a:r>
            <a:r>
              <a:rPr lang="en-US" sz="1100" dirty="0"/>
              <a:t> </a:t>
            </a:r>
            <a:r>
              <a:rPr lang="en-US" sz="1100" dirty="0" err="1"/>
              <a:t>melalui</a:t>
            </a:r>
            <a:r>
              <a:rPr lang="en-US" sz="1100" dirty="0"/>
              <a:t> </a:t>
            </a:r>
            <a:r>
              <a:rPr lang="en-US" sz="1100" dirty="0" err="1"/>
              <a:t>jaringan</a:t>
            </a:r>
            <a:r>
              <a:rPr lang="en-US" sz="11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3. The Internet of Services (</a:t>
            </a:r>
            <a:r>
              <a:rPr lang="en-US" sz="1100" b="1" dirty="0" err="1"/>
              <a:t>IoS</a:t>
            </a:r>
            <a:r>
              <a:rPr lang="en-US" sz="1100" b="1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Pada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, internet </a:t>
            </a:r>
            <a:r>
              <a:rPr lang="en-US" sz="1100" dirty="0" err="1"/>
              <a:t>mulai</a:t>
            </a:r>
            <a:r>
              <a:rPr lang="en-US" sz="1100" dirty="0"/>
              <a:t> </a:t>
            </a:r>
            <a:r>
              <a:rPr lang="en-US" sz="1100" dirty="0" err="1"/>
              <a:t>berkembang</a:t>
            </a:r>
            <a:r>
              <a:rPr lang="en-US" sz="1100" dirty="0"/>
              <a:t> </a:t>
            </a:r>
            <a:r>
              <a:rPr lang="en-US" sz="1100" dirty="0" err="1"/>
              <a:t>menjadi</a:t>
            </a:r>
            <a:r>
              <a:rPr lang="en-US" sz="1100" dirty="0"/>
              <a:t> </a:t>
            </a:r>
            <a:r>
              <a:rPr lang="en-US" sz="1100" dirty="0" err="1"/>
              <a:t>tempat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menyediakan</a:t>
            </a:r>
            <a:r>
              <a:rPr lang="en-US" sz="1100" dirty="0"/>
              <a:t> </a:t>
            </a:r>
            <a:r>
              <a:rPr lang="en-US" sz="1100" b="1" dirty="0" err="1"/>
              <a:t>berbagai</a:t>
            </a:r>
            <a:r>
              <a:rPr lang="en-US" sz="1100" b="1" dirty="0"/>
              <a:t> </a:t>
            </a:r>
            <a:r>
              <a:rPr lang="en-US" sz="1100" b="1" dirty="0" err="1"/>
              <a:t>layanan</a:t>
            </a:r>
            <a:r>
              <a:rPr lang="en-US" sz="1100" b="1" dirty="0"/>
              <a:t> digital</a:t>
            </a:r>
            <a:r>
              <a:rPr lang="en-US" sz="1100" dirty="0"/>
              <a:t>. Jadi internet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menghubungkan</a:t>
            </a:r>
            <a:r>
              <a:rPr lang="en-US" sz="1100" dirty="0"/>
              <a:t> </a:t>
            </a:r>
            <a:r>
              <a:rPr lang="en-US" sz="1100" dirty="0" err="1"/>
              <a:t>perangkat</a:t>
            </a:r>
            <a:r>
              <a:rPr lang="en-US" sz="1100" dirty="0"/>
              <a:t>, </a:t>
            </a:r>
            <a:r>
              <a:rPr lang="en-US" sz="1100" dirty="0" err="1"/>
              <a:t>tetapi</a:t>
            </a:r>
            <a:r>
              <a:rPr lang="en-US" sz="1100" dirty="0"/>
              <a:t> juga </a:t>
            </a:r>
            <a:r>
              <a:rPr lang="en-US" sz="1100" dirty="0" err="1"/>
              <a:t>menghadirkan</a:t>
            </a:r>
            <a:r>
              <a:rPr lang="en-US" sz="1100" dirty="0"/>
              <a:t> </a:t>
            </a:r>
            <a:r>
              <a:rPr lang="en-US" sz="1100" dirty="0" err="1"/>
              <a:t>layanan</a:t>
            </a:r>
            <a:r>
              <a:rPr lang="en-US" sz="1100" dirty="0"/>
              <a:t> </a:t>
            </a:r>
            <a:r>
              <a:rPr lang="en-US" sz="1100" dirty="0" err="1"/>
              <a:t>seperti</a:t>
            </a:r>
            <a:r>
              <a:rPr lang="en-US" sz="1100" dirty="0"/>
              <a:t> email, cloud storage, video streaming, e-commerce, dan </a:t>
            </a:r>
            <a:r>
              <a:rPr lang="en-US" sz="1100" dirty="0" err="1"/>
              <a:t>layanan</a:t>
            </a:r>
            <a:r>
              <a:rPr lang="en-US" sz="1100" dirty="0"/>
              <a:t> online </a:t>
            </a:r>
            <a:r>
              <a:rPr lang="en-US" sz="1100" dirty="0" err="1"/>
              <a:t>lainnya</a:t>
            </a:r>
            <a:r>
              <a:rPr lang="en-US" sz="11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4. The Internet of Things (IoT)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Ini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ketika</a:t>
            </a:r>
            <a:r>
              <a:rPr lang="en-US" sz="1100" dirty="0"/>
              <a:t> </a:t>
            </a:r>
            <a:r>
              <a:rPr lang="en-US" sz="1100" b="1" dirty="0" err="1"/>
              <a:t>benda-benda</a:t>
            </a:r>
            <a:r>
              <a:rPr lang="en-US" sz="1100" b="1" dirty="0"/>
              <a:t> </a:t>
            </a:r>
            <a:r>
              <a:rPr lang="en-US" sz="1100" b="1" dirty="0" err="1"/>
              <a:t>fisik</a:t>
            </a:r>
            <a:r>
              <a:rPr lang="en-US" sz="1100" dirty="0"/>
              <a:t> </a:t>
            </a:r>
            <a:r>
              <a:rPr lang="en-US" sz="1100" dirty="0" err="1"/>
              <a:t>ikut</a:t>
            </a:r>
            <a:r>
              <a:rPr lang="en-US" sz="1100" dirty="0"/>
              <a:t> </a:t>
            </a:r>
            <a:r>
              <a:rPr lang="en-US" sz="1100" dirty="0" err="1"/>
              <a:t>terhubung</a:t>
            </a:r>
            <a:r>
              <a:rPr lang="en-US" sz="1100" dirty="0"/>
              <a:t> </a:t>
            </a:r>
            <a:r>
              <a:rPr lang="en-US" sz="1100" dirty="0" err="1"/>
              <a:t>ke</a:t>
            </a:r>
            <a:r>
              <a:rPr lang="en-US" sz="1100" dirty="0"/>
              <a:t> internet. Benda </a:t>
            </a:r>
            <a:r>
              <a:rPr lang="en-US" sz="1100" dirty="0" err="1"/>
              <a:t>seperti</a:t>
            </a:r>
            <a:r>
              <a:rPr lang="en-US" sz="1100" dirty="0"/>
              <a:t> sensor, </a:t>
            </a:r>
            <a:r>
              <a:rPr lang="en-US" sz="1100" dirty="0" err="1"/>
              <a:t>lampu</a:t>
            </a:r>
            <a:r>
              <a:rPr lang="en-US" sz="1100" dirty="0"/>
              <a:t>, </a:t>
            </a:r>
            <a:r>
              <a:rPr lang="en-US" sz="1100" dirty="0" err="1"/>
              <a:t>kendaraan</a:t>
            </a:r>
            <a:r>
              <a:rPr lang="en-US" sz="1100" dirty="0"/>
              <a:t>, </a:t>
            </a:r>
            <a:r>
              <a:rPr lang="en-US" sz="1100" dirty="0" err="1"/>
              <a:t>mesin</a:t>
            </a:r>
            <a:r>
              <a:rPr lang="en-US" sz="1100" dirty="0"/>
              <a:t>, </a:t>
            </a:r>
            <a:r>
              <a:rPr lang="en-US" sz="1100" dirty="0" err="1"/>
              <a:t>alat</a:t>
            </a:r>
            <a:r>
              <a:rPr lang="en-US" sz="1100" dirty="0"/>
              <a:t> </a:t>
            </a:r>
            <a:r>
              <a:rPr lang="en-US" sz="1100" dirty="0" err="1"/>
              <a:t>rumah</a:t>
            </a:r>
            <a:r>
              <a:rPr lang="en-US" sz="1100" dirty="0"/>
              <a:t> </a:t>
            </a:r>
            <a:r>
              <a:rPr lang="en-US" sz="1100" dirty="0" err="1"/>
              <a:t>tangga</a:t>
            </a:r>
            <a:r>
              <a:rPr lang="en-US" sz="1100" dirty="0"/>
              <a:t>, dan </a:t>
            </a:r>
            <a:r>
              <a:rPr lang="en-US" sz="1100" dirty="0" err="1"/>
              <a:t>perangkat</a:t>
            </a:r>
            <a:r>
              <a:rPr lang="en-US" sz="1100" dirty="0"/>
              <a:t> </a:t>
            </a:r>
            <a:r>
              <a:rPr lang="en-US" sz="1100" dirty="0" err="1"/>
              <a:t>industri</a:t>
            </a:r>
            <a:r>
              <a:rPr lang="en-US" sz="1100" dirty="0"/>
              <a:t>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mengirim</a:t>
            </a:r>
            <a:r>
              <a:rPr lang="en-US" sz="1100" dirty="0"/>
              <a:t> data, </a:t>
            </a:r>
            <a:r>
              <a:rPr lang="en-US" sz="1100" dirty="0" err="1"/>
              <a:t>menerima</a:t>
            </a:r>
            <a:r>
              <a:rPr lang="en-US" sz="1100" dirty="0"/>
              <a:t> </a:t>
            </a:r>
            <a:r>
              <a:rPr lang="en-US" sz="1100" dirty="0" err="1"/>
              <a:t>perintah</a:t>
            </a:r>
            <a:r>
              <a:rPr lang="en-US" sz="1100" dirty="0"/>
              <a:t>, dan </a:t>
            </a:r>
            <a:r>
              <a:rPr lang="en-US" sz="1100" dirty="0" err="1"/>
              <a:t>bekerja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otomatis</a:t>
            </a:r>
            <a:r>
              <a:rPr lang="en-US" sz="1100" dirty="0"/>
              <a:t>. </a:t>
            </a:r>
            <a:r>
              <a:rPr lang="en-US" sz="1100" dirty="0" err="1"/>
              <a:t>Inilah</a:t>
            </a:r>
            <a:r>
              <a:rPr lang="en-US" sz="1100" dirty="0"/>
              <a:t>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utama</a:t>
            </a:r>
            <a:r>
              <a:rPr lang="en-US" sz="1100" dirty="0"/>
              <a:t> IoT.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5. The Internet of Energy (IoE)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menggambarkan</a:t>
            </a:r>
            <a:r>
              <a:rPr lang="en-US" sz="1100" dirty="0"/>
              <a:t> </a:t>
            </a:r>
            <a:r>
              <a:rPr lang="en-US" sz="1100" dirty="0" err="1"/>
              <a:t>bahwa</a:t>
            </a:r>
            <a:r>
              <a:rPr lang="en-US" sz="1100" dirty="0"/>
              <a:t> internet </a:t>
            </a:r>
            <a:r>
              <a:rPr lang="en-US" sz="1100" dirty="0" err="1"/>
              <a:t>mulai</a:t>
            </a:r>
            <a:r>
              <a:rPr lang="en-US" sz="1100" dirty="0"/>
              <a:t> </a:t>
            </a:r>
            <a:r>
              <a:rPr lang="en-US" sz="1100" dirty="0" err="1"/>
              <a:t>dipakai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mengelola</a:t>
            </a:r>
            <a:r>
              <a:rPr lang="en-US" sz="1100" dirty="0"/>
              <a:t> </a:t>
            </a:r>
            <a:r>
              <a:rPr lang="en-US" sz="1100" b="1" dirty="0" err="1"/>
              <a:t>sistem</a:t>
            </a:r>
            <a:r>
              <a:rPr lang="en-US" sz="1100" b="1" dirty="0"/>
              <a:t> </a:t>
            </a:r>
            <a:r>
              <a:rPr lang="en-US" sz="1100" b="1" dirty="0" err="1"/>
              <a:t>energi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pintar</a:t>
            </a:r>
            <a:r>
              <a:rPr lang="en-US" sz="1100" dirty="0"/>
              <a:t>. </a:t>
            </a:r>
            <a:r>
              <a:rPr lang="en-US" sz="1100" dirty="0" err="1"/>
              <a:t>Misalnya</a:t>
            </a:r>
            <a:r>
              <a:rPr lang="en-US" sz="1100" dirty="0"/>
              <a:t> </a:t>
            </a:r>
            <a:r>
              <a:rPr lang="en-US" sz="1100" dirty="0" err="1"/>
              <a:t>distribusi</a:t>
            </a:r>
            <a:r>
              <a:rPr lang="en-US" sz="1100" dirty="0"/>
              <a:t> </a:t>
            </a:r>
            <a:r>
              <a:rPr lang="en-US" sz="1100" dirty="0" err="1"/>
              <a:t>listrik</a:t>
            </a:r>
            <a:r>
              <a:rPr lang="en-US" sz="1100" dirty="0"/>
              <a:t>, </a:t>
            </a:r>
            <a:r>
              <a:rPr lang="en-US" sz="1100" dirty="0" err="1"/>
              <a:t>pemantauan</a:t>
            </a:r>
            <a:r>
              <a:rPr lang="en-US" sz="1100" dirty="0"/>
              <a:t> </a:t>
            </a:r>
            <a:r>
              <a:rPr lang="en-US" sz="1100" dirty="0" err="1"/>
              <a:t>penggunaan</a:t>
            </a:r>
            <a:r>
              <a:rPr lang="en-US" sz="1100" dirty="0"/>
              <a:t> </a:t>
            </a:r>
            <a:r>
              <a:rPr lang="en-US" sz="1100" dirty="0" err="1"/>
              <a:t>energi</a:t>
            </a:r>
            <a:r>
              <a:rPr lang="en-US" sz="1100" dirty="0"/>
              <a:t>, dan </a:t>
            </a:r>
            <a:r>
              <a:rPr lang="en-US" sz="1100" dirty="0" err="1"/>
              <a:t>pengaturan</a:t>
            </a:r>
            <a:r>
              <a:rPr lang="en-US" sz="1100" dirty="0"/>
              <a:t> </a:t>
            </a:r>
            <a:r>
              <a:rPr lang="en-US" sz="1100" dirty="0" err="1"/>
              <a:t>konsumsi</a:t>
            </a:r>
            <a:r>
              <a:rPr lang="en-US" sz="1100" dirty="0"/>
              <a:t> </a:t>
            </a:r>
            <a:r>
              <a:rPr lang="en-US" sz="1100" dirty="0" err="1"/>
              <a:t>daya</a:t>
            </a:r>
            <a:r>
              <a:rPr lang="en-US" sz="1100" dirty="0"/>
              <a:t> agar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efisien</a:t>
            </a:r>
            <a:r>
              <a:rPr lang="en-US" sz="1100" dirty="0"/>
              <a:t>.</a:t>
            </a:r>
            <a:endParaRPr lang="ar-AE" sz="11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A96227-286B-DA47-6A86-130878FE0838}"/>
              </a:ext>
            </a:extLst>
          </p:cNvPr>
          <p:cNvSpPr txBox="1">
            <a:spLocks/>
          </p:cNvSpPr>
          <p:nvPr/>
        </p:nvSpPr>
        <p:spPr>
          <a:xfrm>
            <a:off x="6096000" y="1138499"/>
            <a:ext cx="5784574" cy="4875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0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At the Content and Service Level</a:t>
            </a:r>
          </a:p>
          <a:p>
            <a:pPr marL="0" indent="0">
              <a:buNone/>
            </a:pPr>
            <a:r>
              <a:rPr lang="en-US" sz="1100" b="1" dirty="0"/>
              <a:t>1. Web 1.0 (The simple web - Reading only)</a:t>
            </a:r>
          </a:p>
          <a:p>
            <a:pPr marL="0" indent="0">
              <a:buNone/>
            </a:pPr>
            <a:r>
              <a:rPr lang="en-US" sz="1100" dirty="0"/>
              <a:t>Ini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awal</a:t>
            </a:r>
            <a:r>
              <a:rPr lang="en-US" sz="1100" dirty="0"/>
              <a:t> web. Pada masa </a:t>
            </a:r>
            <a:r>
              <a:rPr lang="en-US" sz="1100" dirty="0" err="1"/>
              <a:t>ini</a:t>
            </a:r>
            <a:r>
              <a:rPr lang="en-US" sz="1100" dirty="0"/>
              <a:t>, web </a:t>
            </a:r>
            <a:r>
              <a:rPr lang="en-US" sz="1100" dirty="0" err="1"/>
              <a:t>bersifat</a:t>
            </a:r>
            <a:r>
              <a:rPr lang="en-US" sz="1100" dirty="0"/>
              <a:t> </a:t>
            </a:r>
            <a:r>
              <a:rPr lang="en-US" sz="1100" b="1" dirty="0" err="1"/>
              <a:t>sederhana</a:t>
            </a:r>
            <a:r>
              <a:rPr lang="en-US" sz="1100" dirty="0"/>
              <a:t> dan </a:t>
            </a:r>
            <a:r>
              <a:rPr lang="en-US" sz="1100" dirty="0" err="1"/>
              <a:t>pengguna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b="1" dirty="0" err="1"/>
              <a:t>membaca</a:t>
            </a:r>
            <a:r>
              <a:rPr lang="en-US" sz="1100" b="1" dirty="0"/>
              <a:t> </a:t>
            </a:r>
            <a:r>
              <a:rPr lang="en-US" sz="1100" b="1" dirty="0" err="1"/>
              <a:t>informasi</a:t>
            </a:r>
            <a:r>
              <a:rPr lang="en-US" sz="1100" dirty="0"/>
              <a:t>. Jadi, web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mirip</a:t>
            </a:r>
            <a:r>
              <a:rPr lang="en-US" sz="1100" dirty="0"/>
              <a:t> </a:t>
            </a:r>
            <a:r>
              <a:rPr lang="en-US" sz="1100" dirty="0" err="1"/>
              <a:t>papan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digital. </a:t>
            </a:r>
            <a:r>
              <a:rPr lang="en-US" sz="1100" dirty="0" err="1"/>
              <a:t>Pengguna</a:t>
            </a:r>
            <a:r>
              <a:rPr lang="en-US" sz="1100" dirty="0"/>
              <a:t> </a:t>
            </a:r>
            <a:r>
              <a:rPr lang="en-US" sz="1100" dirty="0" err="1"/>
              <a:t>belum</a:t>
            </a:r>
            <a:r>
              <a:rPr lang="en-US" sz="1100" dirty="0"/>
              <a:t> </a:t>
            </a:r>
            <a:r>
              <a:rPr lang="en-US" sz="1100" dirty="0" err="1"/>
              <a:t>banyak</a:t>
            </a:r>
            <a:r>
              <a:rPr lang="en-US" sz="1100" dirty="0"/>
              <a:t>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berinteraksi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r>
              <a:rPr lang="en-US" sz="1100" b="1" dirty="0"/>
              <a:t>2. Web 2.0 (The social web - Reading and writing)</a:t>
            </a:r>
          </a:p>
          <a:p>
            <a:pPr marL="0" indent="0">
              <a:buNone/>
            </a:pPr>
            <a:r>
              <a:rPr lang="en-US" sz="1100" dirty="0"/>
              <a:t>Pada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, web </a:t>
            </a:r>
            <a:r>
              <a:rPr lang="en-US" sz="1100" dirty="0" err="1"/>
              <a:t>menjadi</a:t>
            </a:r>
            <a:r>
              <a:rPr lang="en-US" sz="1100" dirty="0"/>
              <a:t>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b="1" dirty="0" err="1"/>
              <a:t>interaktif</a:t>
            </a:r>
            <a:r>
              <a:rPr lang="en-US" sz="1100" dirty="0"/>
              <a:t>. </a:t>
            </a:r>
            <a:r>
              <a:rPr lang="en-US" sz="1100" dirty="0" err="1"/>
              <a:t>Pengguna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membaca</a:t>
            </a:r>
            <a:r>
              <a:rPr lang="en-US" sz="1100" dirty="0"/>
              <a:t>, </a:t>
            </a:r>
            <a:r>
              <a:rPr lang="en-US" sz="1100" dirty="0" err="1"/>
              <a:t>tetapi</a:t>
            </a:r>
            <a:r>
              <a:rPr lang="en-US" sz="1100" dirty="0"/>
              <a:t> juga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b="1" dirty="0" err="1"/>
              <a:t>menulis</a:t>
            </a:r>
            <a:r>
              <a:rPr lang="en-US" sz="1100" b="1" dirty="0"/>
              <a:t>, </a:t>
            </a:r>
            <a:r>
              <a:rPr lang="en-US" sz="1100" b="1" dirty="0" err="1"/>
              <a:t>membagikan</a:t>
            </a:r>
            <a:r>
              <a:rPr lang="en-US" sz="1100" b="1" dirty="0"/>
              <a:t>, dan </a:t>
            </a:r>
            <a:r>
              <a:rPr lang="en-US" sz="1100" b="1" dirty="0" err="1"/>
              <a:t>membuat</a:t>
            </a:r>
            <a:r>
              <a:rPr lang="en-US" sz="1100" b="1" dirty="0"/>
              <a:t> </a:t>
            </a:r>
            <a:r>
              <a:rPr lang="en-US" sz="1100" b="1" dirty="0" err="1"/>
              <a:t>konten</a:t>
            </a:r>
            <a:r>
              <a:rPr lang="en-US" sz="1100" dirty="0"/>
              <a:t>. </a:t>
            </a:r>
            <a:r>
              <a:rPr lang="en-US" sz="1100" dirty="0" err="1"/>
              <a:t>Contohnya</a:t>
            </a:r>
            <a:r>
              <a:rPr lang="en-US" sz="1100" dirty="0"/>
              <a:t> </a:t>
            </a:r>
            <a:r>
              <a:rPr lang="en-US" sz="1100" dirty="0" err="1"/>
              <a:t>seperti</a:t>
            </a:r>
            <a:r>
              <a:rPr lang="en-US" sz="1100" dirty="0"/>
              <a:t> media </a:t>
            </a:r>
            <a:r>
              <a:rPr lang="en-US" sz="1100" dirty="0" err="1"/>
              <a:t>sosial</a:t>
            </a:r>
            <a:r>
              <a:rPr lang="en-US" sz="1100" dirty="0"/>
              <a:t>, blog, forum, dan platform </a:t>
            </a:r>
            <a:r>
              <a:rPr lang="en-US" sz="1100" dirty="0" err="1"/>
              <a:t>berbagi</a:t>
            </a:r>
            <a:r>
              <a:rPr lang="en-US" sz="1100" dirty="0"/>
              <a:t> video.</a:t>
            </a:r>
          </a:p>
          <a:p>
            <a:pPr marL="0" indent="0">
              <a:buNone/>
            </a:pPr>
            <a:r>
              <a:rPr lang="en-US" sz="1100" b="1" dirty="0"/>
              <a:t>3. Web 3.0 (The semantic web)</a:t>
            </a:r>
          </a:p>
          <a:p>
            <a:pPr marL="0" indent="0">
              <a:buNone/>
            </a:pP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menunjukkan</a:t>
            </a:r>
            <a:r>
              <a:rPr lang="en-US" sz="1100" dirty="0"/>
              <a:t> web yang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b="1" dirty="0" err="1"/>
              <a:t>pintar</a:t>
            </a:r>
            <a:r>
              <a:rPr lang="en-US" sz="1100" b="1" dirty="0"/>
              <a:t> </a:t>
            </a:r>
            <a:r>
              <a:rPr lang="en-US" sz="1100" b="1" dirty="0" err="1"/>
              <a:t>dalam</a:t>
            </a:r>
            <a:r>
              <a:rPr lang="en-US" sz="1100" b="1" dirty="0"/>
              <a:t> </a:t>
            </a:r>
            <a:r>
              <a:rPr lang="en-US" sz="1100" b="1" dirty="0" err="1"/>
              <a:t>memahami</a:t>
            </a:r>
            <a:r>
              <a:rPr lang="en-US" sz="1100" b="1" dirty="0"/>
              <a:t> </a:t>
            </a:r>
            <a:r>
              <a:rPr lang="en-US" sz="1100" b="1" dirty="0" err="1"/>
              <a:t>informasi</a:t>
            </a:r>
            <a:r>
              <a:rPr lang="en-US" sz="1100" dirty="0"/>
              <a:t>.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mulai</a:t>
            </a:r>
            <a:r>
              <a:rPr lang="en-US" sz="1100" dirty="0"/>
              <a:t>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membantu</a:t>
            </a:r>
            <a:r>
              <a:rPr lang="en-US" sz="1100" dirty="0"/>
              <a:t> </a:t>
            </a:r>
            <a:r>
              <a:rPr lang="en-US" sz="1100" dirty="0" err="1"/>
              <a:t>mencari</a:t>
            </a:r>
            <a:r>
              <a:rPr lang="en-US" sz="1100" dirty="0"/>
              <a:t> dan </a:t>
            </a:r>
            <a:r>
              <a:rPr lang="en-US" sz="1100" dirty="0" err="1"/>
              <a:t>menyajikan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yang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relevan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kebutuhan</a:t>
            </a:r>
            <a:r>
              <a:rPr lang="en-US" sz="1100" dirty="0"/>
              <a:t> </a:t>
            </a:r>
            <a:r>
              <a:rPr lang="en-US" sz="1100" dirty="0" err="1"/>
              <a:t>pengguna</a:t>
            </a:r>
            <a:r>
              <a:rPr lang="en-US" sz="1100" dirty="0"/>
              <a:t>. Jadi web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menyimpan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, </a:t>
            </a:r>
            <a:r>
              <a:rPr lang="en-US" sz="1100" dirty="0" err="1"/>
              <a:t>tetapi</a:t>
            </a:r>
            <a:r>
              <a:rPr lang="en-US" sz="1100" dirty="0"/>
              <a:t> juga </a:t>
            </a:r>
            <a:r>
              <a:rPr lang="en-US" sz="1100" dirty="0" err="1"/>
              <a:t>mulai</a:t>
            </a:r>
            <a:r>
              <a:rPr lang="en-US" sz="1100" dirty="0"/>
              <a:t> “</a:t>
            </a:r>
            <a:r>
              <a:rPr lang="en-US" sz="1100" dirty="0" err="1"/>
              <a:t>memahami</a:t>
            </a:r>
            <a:r>
              <a:rPr lang="en-US" sz="1100" dirty="0"/>
              <a:t>” </a:t>
            </a:r>
            <a:r>
              <a:rPr lang="en-US" sz="1100" dirty="0" err="1"/>
              <a:t>konteksnya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r>
              <a:rPr lang="en-US" sz="1100" b="1" dirty="0"/>
              <a:t>4. Web 4.0 (The smart web)</a:t>
            </a:r>
          </a:p>
          <a:p>
            <a:pPr marL="0" indent="0">
              <a:buNone/>
            </a:pPr>
            <a:r>
              <a:rPr lang="en-US" sz="1100" dirty="0"/>
              <a:t>Ini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tahap</a:t>
            </a:r>
            <a:r>
              <a:rPr lang="en-US" sz="1100" dirty="0"/>
              <a:t> web yang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b="1" dirty="0" err="1"/>
              <a:t>cerdas</a:t>
            </a:r>
            <a:r>
              <a:rPr lang="en-US" sz="1100" b="1" dirty="0"/>
              <a:t> dan real-time</a:t>
            </a:r>
            <a:r>
              <a:rPr lang="en-US" sz="1100" dirty="0"/>
              <a:t>. </a:t>
            </a:r>
            <a:r>
              <a:rPr lang="en-US" sz="1100" dirty="0" err="1"/>
              <a:t>Artinya</a:t>
            </a:r>
            <a:r>
              <a:rPr lang="en-US" sz="1100" dirty="0"/>
              <a:t>,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mengambil</a:t>
            </a:r>
            <a:r>
              <a:rPr lang="en-US" sz="1100" dirty="0"/>
              <a:t> data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langsung</a:t>
            </a:r>
            <a:r>
              <a:rPr lang="en-US" sz="1100" dirty="0"/>
              <a:t>, </a:t>
            </a:r>
            <a:r>
              <a:rPr lang="en-US" sz="1100" dirty="0" err="1"/>
              <a:t>menganalisisnya</a:t>
            </a:r>
            <a:r>
              <a:rPr lang="en-US" sz="1100" dirty="0"/>
              <a:t>, </a:t>
            </a:r>
            <a:r>
              <a:rPr lang="en-US" sz="1100" dirty="0" err="1"/>
              <a:t>lalu</a:t>
            </a:r>
            <a:r>
              <a:rPr lang="en-US" sz="1100" dirty="0"/>
              <a:t> </a:t>
            </a:r>
            <a:r>
              <a:rPr lang="en-US" sz="1100" dirty="0" err="1"/>
              <a:t>memberikan</a:t>
            </a:r>
            <a:r>
              <a:rPr lang="en-US" sz="1100" dirty="0"/>
              <a:t> </a:t>
            </a:r>
            <a:r>
              <a:rPr lang="en-US" sz="1100" dirty="0" err="1"/>
              <a:t>hasil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saran yang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dipakai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mengambil</a:t>
            </a:r>
            <a:r>
              <a:rPr lang="en-US" sz="1100" dirty="0"/>
              <a:t> </a:t>
            </a:r>
            <a:r>
              <a:rPr lang="en-US" sz="1100" dirty="0" err="1"/>
              <a:t>keputusan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cepat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3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B67DA-AFD9-9B87-F8EF-CB935A70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F8721-9C0A-60D3-8615-F85042ED4F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KENAPA IOT SANGAT ERAT DENGAN JARINGAN ?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0F28-0C5C-B8E1-7F52-52DBDCB6B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831" y="1219522"/>
            <a:ext cx="10522382" cy="2835644"/>
          </a:xfrm>
        </p:spPr>
        <p:txBody>
          <a:bodyPr>
            <a:normAutofit/>
          </a:bodyPr>
          <a:lstStyle/>
          <a:p>
            <a:r>
              <a:rPr lang="en-US" sz="1800" dirty="0"/>
              <a:t>IoT sangat </a:t>
            </a:r>
            <a:r>
              <a:rPr lang="en-US" sz="1800" dirty="0" err="1"/>
              <a:t>erat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IoT pada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b="1" dirty="0" err="1"/>
              <a:t>menghubungkan</a:t>
            </a:r>
            <a:r>
              <a:rPr lang="en-US" sz="1800" b="1" dirty="0"/>
              <a:t> </a:t>
            </a:r>
            <a:r>
              <a:rPr lang="en-US" sz="1800" b="1" dirty="0" err="1"/>
              <a:t>benda-benda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internet agar </a:t>
            </a:r>
            <a:r>
              <a:rPr lang="en-US" sz="1800" b="1" dirty="0" err="1"/>
              <a:t>bisa</a:t>
            </a:r>
            <a:r>
              <a:rPr lang="en-US" sz="1800" b="1" dirty="0"/>
              <a:t> </a:t>
            </a:r>
            <a:r>
              <a:rPr lang="en-US" sz="1800" b="1" dirty="0" err="1"/>
              <a:t>saling</a:t>
            </a:r>
            <a:r>
              <a:rPr lang="en-US" sz="1800" b="1" dirty="0"/>
              <a:t> </a:t>
            </a:r>
            <a:r>
              <a:rPr lang="en-US" sz="1800" b="1" dirty="0" err="1"/>
              <a:t>berkomunikasi</a:t>
            </a:r>
            <a:r>
              <a:rPr lang="en-US" sz="1800" dirty="0"/>
              <a:t>. Jadi,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data,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lain.</a:t>
            </a:r>
          </a:p>
          <a:p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,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berperan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b="1" dirty="0" err="1"/>
              <a:t>penghubung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aplikasi</a:t>
            </a:r>
            <a:r>
              <a:rPr lang="en-US" sz="1800" dirty="0"/>
              <a:t>, dan </a:t>
            </a:r>
            <a:r>
              <a:rPr lang="en-US" sz="1800" dirty="0" err="1"/>
              <a:t>pengguna</a:t>
            </a:r>
            <a:r>
              <a:rPr lang="en-US" sz="1800" dirty="0"/>
              <a:t>.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data </a:t>
            </a:r>
            <a:r>
              <a:rPr lang="en-US" sz="1800" dirty="0" err="1"/>
              <a:t>dari</a:t>
            </a:r>
            <a:r>
              <a:rPr lang="en-US" sz="1800" dirty="0"/>
              <a:t> sensor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dipantau</a:t>
            </a:r>
            <a:r>
              <a:rPr lang="en-US" sz="1800" dirty="0"/>
              <a:t> dan </a:t>
            </a:r>
            <a:r>
              <a:rPr lang="en-US" sz="1800" dirty="0" err="1"/>
              <a:t>diolah</a:t>
            </a:r>
            <a:r>
              <a:rPr lang="en-US" sz="1800" dirty="0"/>
              <a:t>.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perintah</a:t>
            </a:r>
            <a:r>
              <a:rPr lang="en-US" sz="1800" dirty="0"/>
              <a:t>.</a:t>
            </a:r>
          </a:p>
          <a:p>
            <a:r>
              <a:rPr lang="en-US" sz="1800" dirty="0"/>
              <a:t>Jadi, </a:t>
            </a:r>
            <a:r>
              <a:rPr lang="en-US" sz="1800" dirty="0" err="1"/>
              <a:t>hubungan</a:t>
            </a:r>
            <a:r>
              <a:rPr lang="en-US" sz="1800" dirty="0"/>
              <a:t> IoT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sangat </a:t>
            </a:r>
            <a:r>
              <a:rPr lang="en-US" sz="1800" dirty="0" err="1"/>
              <a:t>kuat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b="1" dirty="0" err="1"/>
              <a:t>jaringan</a:t>
            </a:r>
            <a:r>
              <a:rPr lang="en-US" sz="1800" b="1" dirty="0"/>
              <a:t> </a:t>
            </a:r>
            <a:r>
              <a:rPr lang="en-US" sz="1800" b="1" dirty="0" err="1"/>
              <a:t>adalah</a:t>
            </a:r>
            <a:r>
              <a:rPr lang="en-US" sz="1800" b="1" dirty="0"/>
              <a:t> </a:t>
            </a:r>
            <a:r>
              <a:rPr lang="en-US" sz="1800" b="1" dirty="0" err="1"/>
              <a:t>dasar</a:t>
            </a:r>
            <a:r>
              <a:rPr lang="en-US" sz="1800" b="1" dirty="0"/>
              <a:t> </a:t>
            </a:r>
            <a:r>
              <a:rPr lang="en-US" sz="1800" b="1" dirty="0" err="1"/>
              <a:t>komunikasi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IoT</a:t>
            </a:r>
            <a:r>
              <a:rPr lang="en-US" sz="1800" dirty="0"/>
              <a:t>.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biasa</a:t>
            </a:r>
            <a:r>
              <a:rPr lang="en-US" sz="1800" dirty="0"/>
              <a:t>,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yang </a:t>
            </a:r>
            <a:r>
              <a:rPr lang="en-US" sz="1800" dirty="0" err="1"/>
              <a:t>cerdas</a:t>
            </a:r>
            <a:r>
              <a:rPr lang="en-US" sz="1800" dirty="0"/>
              <a:t> dan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8464E-0BD1-5A5B-9B07-A255F5D9A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71" y="3845497"/>
            <a:ext cx="7342642" cy="27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3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7FE3-1AF4-F976-271F-B624468A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E171AC0-1D43-A4A6-8AE7-DC71083C92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IOT OSI MODEL</a:t>
            </a:r>
            <a:endParaRPr lang="en-US" sz="28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6FE48-FE1A-1F5F-7907-77D1D274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1452286"/>
            <a:ext cx="981211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87CD-D1C1-1543-A517-10E12DA41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5C8D041-E398-9A7B-4487-AD75C6A933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APA ITU MODEL M2M ? </a:t>
            </a:r>
            <a:endParaRPr lang="en-US" sz="2800" u="sng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305D5B-6956-B9F1-82E3-C5463855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054" y="1138499"/>
            <a:ext cx="11117891" cy="4353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M2M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b="1" dirty="0"/>
              <a:t>Machine to Machine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lain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.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, M2M </a:t>
            </a:r>
            <a:r>
              <a:rPr lang="en-US" sz="1800" dirty="0" err="1"/>
              <a:t>digunakan</a:t>
            </a:r>
            <a:r>
              <a:rPr lang="en-US" sz="1800" dirty="0"/>
              <a:t> agar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bertukar</a:t>
            </a:r>
            <a:r>
              <a:rPr lang="en-US" sz="1800" dirty="0"/>
              <a:t> data, </a:t>
            </a:r>
            <a:r>
              <a:rPr lang="en-US" sz="1800" dirty="0" err="1"/>
              <a:t>mengirim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, dan </a:t>
            </a:r>
            <a:r>
              <a:rPr lang="en-US" sz="1800" dirty="0" err="1"/>
              <a:t>menjalankan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kata lain, M2M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“</a:t>
            </a:r>
            <a:r>
              <a:rPr lang="en-US" sz="1800" dirty="0" err="1"/>
              <a:t>berkomunikasi</a:t>
            </a:r>
            <a:r>
              <a:rPr lang="en-US" sz="1800" dirty="0"/>
              <a:t>”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 dan </a:t>
            </a:r>
            <a:r>
              <a:rPr lang="en-US" sz="1800" dirty="0" err="1"/>
              <a:t>efisien</a:t>
            </a:r>
            <a:r>
              <a:rPr lang="en-US" sz="18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Dalam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mengumpulkan</a:t>
            </a:r>
            <a:r>
              <a:rPr lang="en-US" sz="1800" dirty="0"/>
              <a:t> data </a:t>
            </a:r>
            <a:r>
              <a:rPr lang="en-US" sz="1800" dirty="0" err="1"/>
              <a:t>melalui</a:t>
            </a:r>
            <a:r>
              <a:rPr lang="en-US" sz="1800" dirty="0"/>
              <a:t> sensor, </a:t>
            </a:r>
            <a:r>
              <a:rPr lang="en-US" sz="1800" dirty="0" err="1"/>
              <a:t>lalu</a:t>
            </a:r>
            <a:r>
              <a:rPr lang="en-US" sz="1800" dirty="0"/>
              <a:t> data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. </a:t>
            </a:r>
            <a:r>
              <a:rPr lang="en-US" sz="1800" dirty="0" err="1"/>
              <a:t>Setelah</a:t>
            </a:r>
            <a:r>
              <a:rPr lang="en-US" sz="1800" dirty="0"/>
              <a:t> data </a:t>
            </a:r>
            <a:r>
              <a:rPr lang="en-US" sz="1800" dirty="0" err="1"/>
              <a:t>diterima</a:t>
            </a:r>
            <a:r>
              <a:rPr lang="en-US" sz="1800" dirty="0"/>
              <a:t>,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memprosesnya</a:t>
            </a:r>
            <a:r>
              <a:rPr lang="en-US" sz="1800" dirty="0"/>
              <a:t> dan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respons</a:t>
            </a:r>
            <a:r>
              <a:rPr lang="en-US" sz="1800" dirty="0"/>
              <a:t> yang </a:t>
            </a:r>
            <a:r>
              <a:rPr lang="en-US" sz="1800" dirty="0" err="1"/>
              <a:t>sesuai</a:t>
            </a:r>
            <a:r>
              <a:rPr lang="en-US" sz="1800" dirty="0"/>
              <a:t>. Proses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berlangsung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terus-menerus</a:t>
            </a:r>
            <a:r>
              <a:rPr lang="en-US" sz="1800" dirty="0"/>
              <a:t> </a:t>
            </a:r>
            <a:r>
              <a:rPr lang="en-US" sz="1800" dirty="0" err="1"/>
              <a:t>mengawasi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M2M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 </a:t>
            </a:r>
            <a:r>
              <a:rPr lang="en-US" sz="1800" dirty="0" err="1"/>
              <a:t>sehari-hari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di dunia </a:t>
            </a:r>
            <a:r>
              <a:rPr lang="en-US" sz="1800" dirty="0" err="1"/>
              <a:t>industri</a:t>
            </a:r>
            <a:r>
              <a:rPr lang="en-US" sz="1800" dirty="0"/>
              <a:t>. </a:t>
            </a:r>
            <a:r>
              <a:rPr lang="en-US" sz="1800" dirty="0" err="1"/>
              <a:t>Misalnya</a:t>
            </a:r>
            <a:r>
              <a:rPr lang="en-US" sz="1800" dirty="0"/>
              <a:t> pada </a:t>
            </a:r>
            <a:r>
              <a:rPr lang="en-US" sz="1800" dirty="0" err="1"/>
              <a:t>meteran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,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keamanan</a:t>
            </a:r>
            <a:r>
              <a:rPr lang="en-US" sz="1800" dirty="0"/>
              <a:t>, </a:t>
            </a:r>
            <a:r>
              <a:rPr lang="en-US" sz="1800" dirty="0" err="1"/>
              <a:t>pelacakan</a:t>
            </a:r>
            <a:r>
              <a:rPr lang="en-US" sz="1800" dirty="0"/>
              <a:t> </a:t>
            </a:r>
            <a:r>
              <a:rPr lang="en-US" sz="1800" dirty="0" err="1"/>
              <a:t>kendaraan</a:t>
            </a:r>
            <a:r>
              <a:rPr lang="en-US" sz="1800" dirty="0"/>
              <a:t>,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monitoring.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memanfaatkan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antarperangkat</a:t>
            </a:r>
            <a:r>
              <a:rPr lang="en-US" sz="1800" dirty="0"/>
              <a:t> agar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dan </a:t>
            </a:r>
            <a:r>
              <a:rPr lang="en-US" sz="1800" dirty="0" err="1"/>
              <a:t>ditindaklanjuti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3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44E95-46A2-1559-157D-FF1254FF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E7EAD-7EF1-3229-ACCE-C838D5C95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2" y="156879"/>
            <a:ext cx="6222516" cy="61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BFCE8-AC4A-8C3C-AE46-A7269003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37D89-9DFD-CFA6-5028-4D0B93DFC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8" y="814387"/>
            <a:ext cx="97345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U Color">
      <a:dk1>
        <a:srgbClr val="0E60AC"/>
      </a:dk1>
      <a:lt1>
        <a:sysClr val="window" lastClr="FFFFFF"/>
      </a:lt1>
      <a:dk2>
        <a:srgbClr val="0E60AC"/>
      </a:dk2>
      <a:lt2>
        <a:srgbClr val="FFFFFF"/>
      </a:lt2>
      <a:accent1>
        <a:srgbClr val="0B4E8B"/>
      </a:accent1>
      <a:accent2>
        <a:srgbClr val="EF7220"/>
      </a:accent2>
      <a:accent3>
        <a:srgbClr val="0F68B9"/>
      </a:accent3>
      <a:accent4>
        <a:srgbClr val="DA6210"/>
      </a:accent4>
      <a:accent5>
        <a:srgbClr val="D8D8D8"/>
      </a:accent5>
      <a:accent6>
        <a:srgbClr val="0B4E8B"/>
      </a:accent6>
      <a:hlink>
        <a:srgbClr val="DA6210"/>
      </a:hlink>
      <a:folHlink>
        <a:srgbClr val="EF7220"/>
      </a:folHlink>
    </a:clrScheme>
    <a:fontScheme name="Font UEU Basic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PT (Sudah Transform)" id="{4A1D9D93-713F-459F-BBFB-1DE982FF7424}" vid="{69288B8F-0A48-4C79-93C3-AC0192282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PPT (Sudah Transform)</Template>
  <TotalTime>2512</TotalTime>
  <Words>1228</Words>
  <Application>Microsoft Office PowerPoint</Application>
  <PresentationFormat>Widescreen</PresentationFormat>
  <Paragraphs>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Tw Cen MT</vt:lpstr>
      <vt:lpstr>Office Theme</vt:lpstr>
      <vt:lpstr>INTERNET OF THINGS</vt:lpstr>
      <vt:lpstr>KONSEP IOT </vt:lpstr>
      <vt:lpstr>KENAPA IOT PENTING ? </vt:lpstr>
      <vt:lpstr>EVOLUSI PARADIGMA INTERNET</vt:lpstr>
      <vt:lpstr>KENAPA IOT SANGAT ERAT DENGAN JARINGAN ?</vt:lpstr>
      <vt:lpstr>IOT OSI MODEL</vt:lpstr>
      <vt:lpstr>APA ITU MODEL M2M ? </vt:lpstr>
      <vt:lpstr>PowerPoint Presentation</vt:lpstr>
      <vt:lpstr>PowerPoint Presentation</vt:lpstr>
      <vt:lpstr>The Popular M2M Applications </vt:lpstr>
      <vt:lpstr>Build a Weather Station using Google Cloud IoT Core and MongooseOS</vt:lpstr>
      <vt:lpstr>lingkungan masa depan yang saling terintegrasi</vt:lpstr>
      <vt:lpstr>Few sectors wherein the IoT is bound to make waves of distinct automation: </vt:lpstr>
      <vt:lpstr>The semantic IoT platform architecture for weather information service engine 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KECERDASAN ARTIFISIAL</dc:title>
  <dc:creator>Jessica Christianna</dc:creator>
  <cp:lastModifiedBy>Tutut Mulyono</cp:lastModifiedBy>
  <cp:revision>86</cp:revision>
  <dcterms:created xsi:type="dcterms:W3CDTF">2023-08-22T04:41:51Z</dcterms:created>
  <dcterms:modified xsi:type="dcterms:W3CDTF">2026-03-24T18:51:27Z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2023-08-22T04:50:37Z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cdf0f113-eac9-4316-8cb9-e23830181d37</vt:lpwstr>
  </property>
  <property fmtid="{D5CDD505-2E9C-101B-9397-08002B2CF9AE}" pid="7" name="MSIP_Label_defa4170-0d19-0005-0004-bc88714345d2_ActionId">
    <vt:lpwstr>b6fc0939-d182-4b3d-88d3-9d196aab1410</vt:lpwstr>
  </property>
  <property fmtid="{D5CDD505-2E9C-101B-9397-08002B2CF9AE}" pid="8" name="MSIP_Label_defa4170-0d19-0005-0004-bc88714345d2_ContentBits">
    <vt:lpwstr>0</vt:lpwstr>
  </property>
</Properties>
</file>