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93" r:id="rId3"/>
    <p:sldId id="427" r:id="rId4"/>
    <p:sldId id="447" r:id="rId5"/>
    <p:sldId id="463" r:id="rId6"/>
    <p:sldId id="464" r:id="rId7"/>
    <p:sldId id="473" r:id="rId8"/>
    <p:sldId id="465" r:id="rId9"/>
    <p:sldId id="466" r:id="rId10"/>
    <p:sldId id="467" r:id="rId11"/>
    <p:sldId id="468" r:id="rId12"/>
    <p:sldId id="448" r:id="rId13"/>
    <p:sldId id="469" r:id="rId14"/>
    <p:sldId id="470" r:id="rId15"/>
    <p:sldId id="471" r:id="rId16"/>
    <p:sldId id="47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464C"/>
    <a:srgbClr val="275D90"/>
    <a:srgbClr val="E9E9EA"/>
    <a:srgbClr val="F3F3F3"/>
    <a:srgbClr val="EC7C30"/>
    <a:srgbClr val="F5F4F0"/>
    <a:srgbClr val="1B6395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 snapToGrid="0">
      <p:cViewPr varScale="1">
        <p:scale>
          <a:sx n="101" d="100"/>
          <a:sy n="101" d="100"/>
        </p:scale>
        <p:origin x="9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A744-1B3A-48C5-BB5B-CCC6E81552D0}" type="datetimeFigureOut">
              <a:rPr lang="en-ID" smtClean="0"/>
              <a:t>21/04/2026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503C4-C0DF-4724-8516-EA31705A69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3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7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15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E6E2-82A9-CD0B-88B0-D24F6308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CFE2C-BD1B-1700-A6CA-FB6EE14B5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B8D22-DC7A-EB1E-7179-8C2703F05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3475B-21B9-2228-344E-0EEC58D5A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93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A289B-C8A6-181D-C3FA-F8E9FF3C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1A235-F1A9-650E-46B0-6A718E538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6EC7E-30B8-365D-789C-A7D94043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7B8E-C2A8-1715-0591-48D0C2D03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848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6F4B-3DE0-3622-54A8-4B76B2BC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EC12C-5EED-D8CB-953F-A58CAFB0F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43C35-E8CA-D756-A425-19CEEDBA5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169C5-C6D2-0EF6-FAB4-15045908B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800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2866-A546-16C1-6240-BA98B78CF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CD95-4DD5-1438-91AA-5260E01B1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04796-E6E2-7C3E-C671-545BDE768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56B16-7AA8-130D-806B-E03EA80AE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72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4CFED-0D56-55F2-7B87-71D4EA78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37563-A1A3-6DDC-9F34-E9804C3CE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BD195-6AD6-DFEF-81BC-3036E2DAA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9C12-1C43-DB4E-13A1-A979528AD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642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35BC-E6F0-666D-ED6D-ADD283F1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C05D0-8209-153B-6CF4-35B331655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262F4-A86A-D5E1-694D-7EDE1C7C6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4D4B8-813D-3090-023F-68491D911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503C4-C0DF-4724-8516-EA31705A69D0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20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14192"/>
            <a:ext cx="4509370" cy="52358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753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05706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61967" y="466091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25" y="526915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867524"/>
            <a:ext cx="474088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245386"/>
            <a:ext cx="4740881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1967" y="3560439"/>
            <a:ext cx="4066216" cy="284304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35825" y="3621263"/>
            <a:ext cx="3918815" cy="2710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8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8477" y="886379"/>
            <a:ext cx="5280565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9846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4" name="Rounded Rectangle 3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491242"/>
            <a:ext cx="3356431" cy="3405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0701" y="605658"/>
            <a:ext cx="10851171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491242"/>
            <a:ext cx="3356431" cy="3405612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80981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503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688159"/>
            <a:ext cx="8495847" cy="39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57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6887" y="404617"/>
            <a:ext cx="9184670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8361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1923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Latihan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9" y="581911"/>
            <a:ext cx="650450" cy="7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640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Daftar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" y="661014"/>
            <a:ext cx="606720" cy="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9779" y="171572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8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1916832"/>
            <a:ext cx="10657184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4324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1756" y="804529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7724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71756" y="804529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Topik</a:t>
            </a:r>
            <a:r>
              <a:rPr lang="en-US" sz="3600" b="1" dirty="0"/>
              <a:t> </a:t>
            </a:r>
            <a:r>
              <a:rPr lang="en-US" sz="3600" b="1" dirty="0" err="1"/>
              <a:t>Sebelum</a:t>
            </a:r>
            <a:r>
              <a:rPr lang="en-US" sz="3600" b="1" dirty="0"/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389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327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Pendahuluan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7" y="544975"/>
            <a:ext cx="665176" cy="7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4" y="716437"/>
            <a:ext cx="5910035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537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Capaian</a:t>
            </a:r>
            <a:r>
              <a:rPr lang="en-US" sz="4400" b="1" dirty="0"/>
              <a:t> </a:t>
            </a:r>
            <a:r>
              <a:rPr lang="en-US" sz="4400" b="1" dirty="0" err="1"/>
              <a:t>Pembelajaran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5" y="649446"/>
            <a:ext cx="791900" cy="6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282045" y="716437"/>
            <a:ext cx="5555504" cy="518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38200" y="584453"/>
            <a:ext cx="754930" cy="754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54410" y="569942"/>
            <a:ext cx="506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Komponen</a:t>
            </a:r>
            <a:r>
              <a:rPr lang="en-US" sz="4400" b="1" dirty="0"/>
              <a:t> </a:t>
            </a:r>
            <a:r>
              <a:rPr lang="en-US" sz="4400" b="1" dirty="0" err="1"/>
              <a:t>Penilaian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616587"/>
            <a:ext cx="589305" cy="675421"/>
          </a:xfrm>
          <a:prstGeom prst="rect">
            <a:avLst/>
          </a:prstGeom>
        </p:spPr>
      </p:pic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1943100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726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9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071739" y="152987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4" r:id="rId3"/>
    <p:sldLayoutId id="2147483676" r:id="rId4"/>
    <p:sldLayoutId id="2147483677" r:id="rId5"/>
    <p:sldLayoutId id="2147483674" r:id="rId6"/>
    <p:sldLayoutId id="2147483671" r:id="rId7"/>
    <p:sldLayoutId id="2147483675" r:id="rId8"/>
    <p:sldLayoutId id="2147483649" r:id="rId9"/>
    <p:sldLayoutId id="2147483665" r:id="rId10"/>
    <p:sldLayoutId id="2147483651" r:id="rId11"/>
    <p:sldLayoutId id="2147483652" r:id="rId12"/>
    <p:sldLayoutId id="2147483653" r:id="rId13"/>
    <p:sldLayoutId id="2147483654" r:id="rId14"/>
    <p:sldLayoutId id="2147483650" r:id="rId15"/>
    <p:sldLayoutId id="2147483657" r:id="rId16"/>
    <p:sldLayoutId id="2147483668" r:id="rId17"/>
    <p:sldLayoutId id="2147483678" r:id="rId18"/>
    <p:sldLayoutId id="2147483681" r:id="rId19"/>
    <p:sldLayoutId id="2147483666" r:id="rId20"/>
    <p:sldLayoutId id="2147483669" r:id="rId21"/>
    <p:sldLayoutId id="2147483667" r:id="rId22"/>
    <p:sldLayoutId id="2147483655" r:id="rId23"/>
    <p:sldLayoutId id="2147483672" r:id="rId24"/>
    <p:sldLayoutId id="2147483673" r:id="rId25"/>
    <p:sldLayoutId id="2147483663" r:id="rId26"/>
    <p:sldLayoutId id="214748368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err="1"/>
              <a:t>Ekosistem</a:t>
            </a:r>
            <a:r>
              <a:rPr lang="en-US" i="1" dirty="0"/>
              <a:t>, </a:t>
            </a:r>
            <a:r>
              <a:rPr lang="en-US" i="1" dirty="0" err="1"/>
              <a:t>Arsitektur</a:t>
            </a:r>
            <a:r>
              <a:rPr lang="en-US" i="1" dirty="0"/>
              <a:t> dan Model </a:t>
            </a:r>
            <a:r>
              <a:rPr lang="en-US" i="1" dirty="0" err="1"/>
              <a:t>Bisnis</a:t>
            </a:r>
            <a:r>
              <a:rPr lang="en-US" i="1" dirty="0"/>
              <a:t> IoT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Sesi 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CIE - 409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45BFE7B-8507-A299-3BA9-D7039273A0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r="26641"/>
          <a:stretch/>
        </p:blipFill>
        <p:spPr>
          <a:xfrm>
            <a:off x="7384675" y="17769"/>
            <a:ext cx="4775947" cy="68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26E49A2-9BA1-F1DD-E5D8-2E90FAA3C9FC}"/>
              </a:ext>
            </a:extLst>
          </p:cNvPr>
          <p:cNvSpPr txBox="1">
            <a:spLocks/>
          </p:cNvSpPr>
          <p:nvPr/>
        </p:nvSpPr>
        <p:spPr>
          <a:xfrm>
            <a:off x="588969" y="1773946"/>
            <a:ext cx="6385335" cy="202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1168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9D0B-215D-B192-6DB1-9F3D3A406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608D00A-D1DD-4B96-62BD-95BCDFFA2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u="sng" dirty="0"/>
              <a:t>ARSITEKTUR IOT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47157-119F-2F7D-3594-948B5CA781F6}"/>
              </a:ext>
            </a:extLst>
          </p:cNvPr>
          <p:cNvSpPr txBox="1"/>
          <p:nvPr/>
        </p:nvSpPr>
        <p:spPr>
          <a:xfrm>
            <a:off x="1051401" y="9429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Model Referensi Arsitektur IoT IWF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DC3BD-E7E6-490E-82AB-0792C7D8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1537373"/>
            <a:ext cx="5580111" cy="48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DE1A-9A25-C63C-A41E-BF7C7029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14E70B6-A29E-B573-E808-687750328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800" dirty="0"/>
              <a:t>APA ITU Arsitektur IOT IWF</a:t>
            </a:r>
            <a:endParaRPr lang="en-US" sz="2800" u="sn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8031B6-593A-C2FE-20B0-0A5528C2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86" y="1086373"/>
            <a:ext cx="11250013" cy="537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- IoT IWF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merujuk</a:t>
            </a:r>
            <a:r>
              <a:rPr lang="en-US" sz="1800" dirty="0"/>
              <a:t> pada </a:t>
            </a:r>
            <a:r>
              <a:rPr lang="en-US" sz="1800" b="1" dirty="0"/>
              <a:t>IoT World Forum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model </a:t>
            </a:r>
            <a:r>
              <a:rPr lang="en-US" sz="1800" dirty="0" err="1"/>
              <a:t>referensi</a:t>
            </a:r>
            <a:r>
              <a:rPr lang="en-US" sz="1800" dirty="0"/>
              <a:t> </a:t>
            </a:r>
            <a:r>
              <a:rPr lang="en-US" sz="1800" dirty="0" err="1"/>
              <a:t>arsitektur</a:t>
            </a:r>
            <a:r>
              <a:rPr lang="en-US" sz="1800" dirty="0"/>
              <a:t> IoT yang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terstruktur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Anda, IoT IWF </a:t>
            </a:r>
            <a:r>
              <a:rPr lang="en-US" sz="1800" dirty="0" err="1"/>
              <a:t>ditampilkan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b="1" dirty="0"/>
              <a:t>model </a:t>
            </a:r>
            <a:r>
              <a:rPr lang="en-US" sz="1800" b="1" dirty="0" err="1"/>
              <a:t>referensi</a:t>
            </a:r>
            <a:r>
              <a:rPr lang="en-US" sz="1800" b="1" dirty="0"/>
              <a:t> </a:t>
            </a:r>
            <a:r>
              <a:rPr lang="en-US" sz="1800" b="1" dirty="0" err="1"/>
              <a:t>arsitektur</a:t>
            </a:r>
            <a:r>
              <a:rPr lang="en-US" sz="1800" b="1" dirty="0"/>
              <a:t> IoT</a:t>
            </a:r>
            <a:r>
              <a:rPr lang="en-US" sz="1800" dirty="0"/>
              <a:t>, </a:t>
            </a:r>
            <a:r>
              <a:rPr lang="en-US" sz="1800" dirty="0" err="1"/>
              <a:t>berdampingan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model </a:t>
            </a:r>
            <a:r>
              <a:rPr lang="en-US" sz="1800" dirty="0" err="1"/>
              <a:t>referensi</a:t>
            </a:r>
            <a:r>
              <a:rPr lang="en-US" sz="1800" dirty="0"/>
              <a:t> ITU-T.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sederhana</a:t>
            </a:r>
            <a:r>
              <a:rPr lang="en-US" sz="1800" dirty="0"/>
              <a:t>, model IWF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berisi</a:t>
            </a:r>
            <a:r>
              <a:rPr lang="en-US" sz="1800" dirty="0"/>
              <a:t> sensor dan internet,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mencakup</a:t>
            </a:r>
            <a:r>
              <a:rPr lang="en-US" sz="1800" dirty="0"/>
              <a:t> proses </a:t>
            </a:r>
            <a:r>
              <a:rPr lang="en-US" sz="1800" dirty="0" err="1"/>
              <a:t>pengumpulan</a:t>
            </a:r>
            <a:r>
              <a:rPr lang="en-US" sz="1800" dirty="0"/>
              <a:t> data, </a:t>
            </a:r>
            <a:r>
              <a:rPr lang="en-US" sz="1800" dirty="0" err="1"/>
              <a:t>pengiriman</a:t>
            </a:r>
            <a:r>
              <a:rPr lang="en-US" sz="1800" dirty="0"/>
              <a:t> data, </a:t>
            </a:r>
            <a:r>
              <a:rPr lang="en-US" sz="1800" dirty="0" err="1"/>
              <a:t>pengolahan</a:t>
            </a:r>
            <a:r>
              <a:rPr lang="en-US" sz="1800" dirty="0"/>
              <a:t> data,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pemanfaatan</a:t>
            </a:r>
            <a:r>
              <a:rPr lang="en-US" sz="1800" dirty="0"/>
              <a:t> data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. Jadi, IoT IWF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acuan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jaringan</a:t>
            </a:r>
            <a:r>
              <a:rPr lang="en-US" sz="1800" dirty="0"/>
              <a:t>, platform, dan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IoT. </a:t>
            </a:r>
          </a:p>
        </p:txBody>
      </p:sp>
    </p:spTree>
    <p:extLst>
      <p:ext uri="{BB962C8B-B14F-4D97-AF65-F5344CB8AC3E}">
        <p14:creationId xmlns:p14="http://schemas.microsoft.com/office/powerpoint/2010/main" val="87050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67DA-AFD9-9B87-F8EF-CB935A70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F8721-9C0A-60D3-8615-F85042ED4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EDGE COMPUTING / FOG COMPUTING</a:t>
            </a:r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69976-83F1-B66E-B1EB-45DDCDEAD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4" y="1138499"/>
            <a:ext cx="5329621" cy="5449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011E53-0EA0-870A-E801-6AD0D8506404}"/>
              </a:ext>
            </a:extLst>
          </p:cNvPr>
          <p:cNvSpPr txBox="1"/>
          <p:nvPr/>
        </p:nvSpPr>
        <p:spPr>
          <a:xfrm>
            <a:off x="5838825" y="1138499"/>
            <a:ext cx="60344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tujuan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dari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level </a:t>
            </a: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edge computing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adalah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untuk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mengubah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aliran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menjadi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informasi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cocok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untuk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disimpan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dan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diproses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di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tingkat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lebih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tinggi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Beberapa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contoh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operasi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edge computing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antara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lain: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evaluasi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memformat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ulang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data, dan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merangkum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mengurangi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data.</a:t>
            </a:r>
          </a:p>
          <a:p>
            <a:pPr algn="l" fontAlgn="base">
              <a:buNone/>
            </a:pPr>
            <a:endParaRPr lang="en-US" b="0" i="0" dirty="0">
              <a:solidFill>
                <a:srgbClr val="444340"/>
              </a:solidFill>
              <a:effectLst/>
              <a:latin typeface="Source Sans Pro" panose="020B0503030403020204" pitchFamily="34" charset="0"/>
            </a:endParaRPr>
          </a:p>
          <a:p>
            <a:pPr algn="l" fontAlgn="base">
              <a:buNone/>
            </a:pP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Edge computing,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disebut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juga </a:t>
            </a: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fog computing,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adalah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karakteristik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pembeda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IoT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dengan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teknologi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lainnya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. Istilah </a:t>
            </a: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fog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kabut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)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terinspirasi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dari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fakta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bahwa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kabut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cenderung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melayang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rendah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mendekati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tanah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sedangkan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1" dirty="0">
                <a:solidFill>
                  <a:srgbClr val="444340"/>
                </a:solidFill>
                <a:effectLst/>
                <a:latin typeface="inherit"/>
              </a:rPr>
              <a:t>cloud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awan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)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berada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di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atas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langit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US" b="0" i="0" dirty="0" err="1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tinggi</a:t>
            </a:r>
            <a:r>
              <a:rPr lang="en-US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03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AEBC-7686-F26E-F50D-64897A06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C16DB6-320B-6631-679F-B90DF7EBE4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CONTOH FOG COMPUTING</a:t>
            </a:r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BF254-71F2-1AD2-E882-D4314A6FE6CB}"/>
              </a:ext>
            </a:extLst>
          </p:cNvPr>
          <p:cNvSpPr txBox="1"/>
          <p:nvPr/>
        </p:nvSpPr>
        <p:spPr>
          <a:xfrm>
            <a:off x="457200" y="1224224"/>
            <a:ext cx="11239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Contoh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fog computing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pada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smart traffic system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Kamera dan sensor di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lampu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lalu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lintas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selalu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mengirim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cloud,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tetapi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diproses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dulu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perangkat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dekat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lokasi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misalnya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di gateway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server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lokal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begitu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bisa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langsung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mengatur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durasi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lampu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merah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hijau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cepat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tanpa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menunggu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proses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pusat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Contoh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lain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smart factory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Sensor pada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mesin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produksi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mengirim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gateway di area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pabrik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dianalisis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lokal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Jika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terdeteksi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suhu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mesin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terlalu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tinggi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getaran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normal,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sistem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bisa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langsung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memberi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peringatan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teknisi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Jadi,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keputusan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awal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dilakukan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dekat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sumber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data,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sedangkan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cloud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hanya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dipakai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penyimpanan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lanjutan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Fog computing juga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bisa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diterapkan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pada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</a:rPr>
              <a:t>rumah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</a:rPr>
              <a:t>sakit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Data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alat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pemantau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pasien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seperti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detak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jantung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kadar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oksigen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diproses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terlebih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dahulu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di server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lokal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rumah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sakit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. Jika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ada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kondisi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darurat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alarm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bisa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muncul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saat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itu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juga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tanpa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menunggu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dikirim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ke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cloud.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Topik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edge/fog computing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memang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bagian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materi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IoT Anda</a:t>
            </a:r>
          </a:p>
        </p:txBody>
      </p:sp>
    </p:spTree>
    <p:extLst>
      <p:ext uri="{BB962C8B-B14F-4D97-AF65-F5344CB8AC3E}">
        <p14:creationId xmlns:p14="http://schemas.microsoft.com/office/powerpoint/2010/main" val="231223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347CB-F2BE-9747-0A5F-5983B31D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4E8A725-9CA2-5464-0653-5AEB10BFA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Tele-</a:t>
            </a:r>
            <a:r>
              <a:rPr lang="en-US" sz="2800" dirty="0" err="1"/>
              <a:t>HomeCare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remote patient monitoring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lansia</a:t>
            </a:r>
            <a:r>
              <a:rPr lang="en-US" sz="2800" dirty="0"/>
              <a:t>.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B133E-250F-46A6-9BF7-1A318C9F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1" y="1138499"/>
            <a:ext cx="10092972" cy="49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1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70C0-7B23-D515-9CB6-D43F9D68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92E3E0D-35CE-8EA0-4775-3158CAAA71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Agro-industri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IoT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4097F-CBDD-46CD-9B91-726CD168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04" y="1575214"/>
            <a:ext cx="9691591" cy="41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6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F059-9B2D-018F-490C-31206EF9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BC1590F-D8C6-4F28-A36E-857100495C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TAXONOMI RISET IOT</a:t>
            </a: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9D07A-1F68-4BB7-8625-6DB3E095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93" y="1138499"/>
            <a:ext cx="7248232" cy="523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9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99648" y="278569"/>
            <a:ext cx="5672418" cy="489286"/>
          </a:xfrm>
        </p:spPr>
        <p:txBody>
          <a:bodyPr anchor="b">
            <a:noAutofit/>
          </a:bodyPr>
          <a:lstStyle/>
          <a:p>
            <a:r>
              <a:rPr lang="en-US" sz="3200" dirty="0"/>
              <a:t>IoT Enterprise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47C8988-CFFE-25BC-C399-7D5E400FBC2A}"/>
              </a:ext>
            </a:extLst>
          </p:cNvPr>
          <p:cNvSpPr txBox="1">
            <a:spLocks/>
          </p:cNvSpPr>
          <p:nvPr/>
        </p:nvSpPr>
        <p:spPr>
          <a:xfrm>
            <a:off x="3899648" y="861060"/>
            <a:ext cx="8126700" cy="571837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14350" indent="-51435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914400" indent="-4572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IoT Enterprise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penerapan</a:t>
            </a:r>
            <a:r>
              <a:rPr lang="en-US" sz="1800" dirty="0"/>
              <a:t> Internet of Things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di mana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sensor, </a:t>
            </a:r>
            <a:r>
              <a:rPr lang="en-US" sz="1800" dirty="0" err="1"/>
              <a:t>mesin</a:t>
            </a:r>
            <a:r>
              <a:rPr lang="en-US" sz="1800" dirty="0"/>
              <a:t>, </a:t>
            </a:r>
            <a:r>
              <a:rPr lang="en-US" sz="1800" dirty="0" err="1"/>
              <a:t>kamera</a:t>
            </a:r>
            <a:r>
              <a:rPr lang="en-US" sz="1800" dirty="0"/>
              <a:t>, dan </a:t>
            </a:r>
            <a:r>
              <a:rPr lang="en-US" sz="1800" dirty="0" err="1"/>
              <a:t>sistem</a:t>
            </a:r>
            <a:r>
              <a:rPr lang="en-US" sz="1800" dirty="0"/>
              <a:t> monitoring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. Pada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err="1"/>
              <a:t>pengumpul</a:t>
            </a:r>
            <a:r>
              <a:rPr lang="en-US" sz="1800" dirty="0"/>
              <a:t> data,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yang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real-time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aset</a:t>
            </a:r>
            <a:r>
              <a:rPr lang="en-US" sz="1800" dirty="0"/>
              <a:t>, proses </a:t>
            </a:r>
            <a:r>
              <a:rPr lang="en-US" sz="1800" dirty="0" err="1"/>
              <a:t>kerja</a:t>
            </a:r>
            <a:r>
              <a:rPr lang="en-US" sz="1800" dirty="0"/>
              <a:t>,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yang </a:t>
            </a:r>
            <a:r>
              <a:rPr lang="en-US" sz="1800" dirty="0" err="1"/>
              <a:t>sedang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ajar Anda, IoT Enterprise </a:t>
            </a:r>
            <a:r>
              <a:rPr lang="en-US" sz="1800" dirty="0" err="1"/>
              <a:t>dijelaskan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skala</a:t>
            </a:r>
            <a:r>
              <a:rPr lang="en-US" sz="1800" dirty="0"/>
              <a:t> enterprise,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tambah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dan </a:t>
            </a:r>
            <a:r>
              <a:rPr lang="en-US" sz="1800" dirty="0" err="1"/>
              <a:t>pelanggan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Melalui</a:t>
            </a:r>
            <a:r>
              <a:rPr lang="en-US" sz="1800" dirty="0"/>
              <a:t> IoT Enterprise, data yang </a:t>
            </a:r>
            <a:r>
              <a:rPr lang="en-US" sz="1800" dirty="0" err="1"/>
              <a:t>dikumpulkan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lapangan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platform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disimpan</a:t>
            </a:r>
            <a:r>
              <a:rPr lang="en-US" sz="1800" dirty="0"/>
              <a:t>, </a:t>
            </a:r>
            <a:r>
              <a:rPr lang="en-US" sz="1800" dirty="0" err="1"/>
              <a:t>dianalisis</a:t>
            </a:r>
            <a:r>
              <a:rPr lang="en-US" sz="1800" dirty="0"/>
              <a:t>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ditampilkan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dipahami</a:t>
            </a:r>
            <a:r>
              <a:rPr lang="en-US" sz="1800" dirty="0"/>
              <a:t>.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,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efisiensi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, </a:t>
            </a:r>
            <a:r>
              <a:rPr lang="en-US" sz="1800" dirty="0" err="1"/>
              <a:t>mengurangi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mempercepat</a:t>
            </a:r>
            <a:r>
              <a:rPr lang="en-US" sz="1800" dirty="0"/>
              <a:t> </a:t>
            </a:r>
            <a:r>
              <a:rPr lang="en-US" sz="1800" dirty="0" err="1"/>
              <a:t>respons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. Karena </a:t>
            </a:r>
            <a:r>
              <a:rPr lang="en-US" sz="1800" dirty="0" err="1"/>
              <a:t>itu</a:t>
            </a:r>
            <a:r>
              <a:rPr lang="en-US" sz="1800" dirty="0"/>
              <a:t>, IoT Enterprise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pada </a:t>
            </a:r>
            <a:r>
              <a:rPr lang="en-US" sz="1800" dirty="0" err="1"/>
              <a:t>sektor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, </a:t>
            </a:r>
            <a:r>
              <a:rPr lang="en-US" sz="1800" dirty="0" err="1"/>
              <a:t>logistik</a:t>
            </a:r>
            <a:r>
              <a:rPr lang="en-US" sz="1800" dirty="0"/>
              <a:t>, </a:t>
            </a:r>
            <a:r>
              <a:rPr lang="en-US" sz="1800" dirty="0" err="1"/>
              <a:t>kesehatan</a:t>
            </a:r>
            <a:r>
              <a:rPr lang="en-US" sz="1800" dirty="0"/>
              <a:t>, </a:t>
            </a:r>
            <a:r>
              <a:rPr lang="en-US" sz="1800" dirty="0" err="1"/>
              <a:t>pertanian</a:t>
            </a:r>
            <a:r>
              <a:rPr lang="en-US" sz="1800" dirty="0"/>
              <a:t>, dan </a:t>
            </a:r>
            <a:r>
              <a:rPr lang="en-US" sz="1800" dirty="0" err="1"/>
              <a:t>gedung</a:t>
            </a:r>
            <a:r>
              <a:rPr lang="en-US" sz="1800" dirty="0"/>
              <a:t> </a:t>
            </a:r>
            <a:r>
              <a:rPr lang="en-US" sz="1800" dirty="0" err="1"/>
              <a:t>pintar</a:t>
            </a:r>
            <a:r>
              <a:rPr lang="en-US" sz="1800" dirty="0"/>
              <a:t>, 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, </a:t>
            </a:r>
            <a:r>
              <a:rPr lang="en-US" sz="1800" dirty="0" err="1"/>
              <a:t>melacak</a:t>
            </a:r>
            <a:r>
              <a:rPr lang="en-US" sz="1800" dirty="0"/>
              <a:t> </a:t>
            </a:r>
            <a:r>
              <a:rPr lang="en-US" sz="1800" dirty="0" err="1"/>
              <a:t>kendaraan</a:t>
            </a:r>
            <a:r>
              <a:rPr lang="en-US" sz="1800" dirty="0"/>
              <a:t>, </a:t>
            </a:r>
            <a:r>
              <a:rPr lang="en-US" sz="1800" dirty="0" err="1"/>
              <a:t>mengawasi</a:t>
            </a:r>
            <a:r>
              <a:rPr lang="en-US" sz="1800" dirty="0"/>
              <a:t> </a:t>
            </a:r>
            <a:r>
              <a:rPr lang="en-US" sz="1800" dirty="0" err="1"/>
              <a:t>suhu</a:t>
            </a:r>
            <a:r>
              <a:rPr lang="en-US" sz="1800" dirty="0"/>
              <a:t> </a:t>
            </a:r>
            <a:r>
              <a:rPr lang="en-US" sz="1800" dirty="0" err="1"/>
              <a:t>penyimpanan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memonitor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jarak</a:t>
            </a:r>
            <a:r>
              <a:rPr lang="en-US" sz="1800" dirty="0"/>
              <a:t> </a:t>
            </a:r>
            <a:r>
              <a:rPr lang="en-US" sz="1800" dirty="0" err="1"/>
              <a:t>jauh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Keunggulan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IoT Enterprise </a:t>
            </a:r>
            <a:r>
              <a:rPr lang="en-US" sz="1800" dirty="0" err="1"/>
              <a:t>terletak</a:t>
            </a:r>
            <a:r>
              <a:rPr lang="en-US" sz="1800" dirty="0"/>
              <a:t> pada </a:t>
            </a:r>
            <a:r>
              <a:rPr lang="en-US" sz="1800" dirty="0" err="1"/>
              <a:t>kemampuannya</a:t>
            </a:r>
            <a:r>
              <a:rPr lang="en-US" sz="1800" dirty="0"/>
              <a:t> </a:t>
            </a:r>
            <a:r>
              <a:rPr lang="en-US" sz="1800" dirty="0" err="1"/>
              <a:t>menghubungkan</a:t>
            </a:r>
            <a:r>
              <a:rPr lang="en-US" sz="1800" dirty="0"/>
              <a:t> dunia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digital </a:t>
            </a:r>
            <a:r>
              <a:rPr lang="en-US" sz="1800" dirty="0" err="1"/>
              <a:t>perusahaan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integrasi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,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lagi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perkiraan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data </a:t>
            </a:r>
            <a:r>
              <a:rPr lang="en-US" sz="1800" dirty="0" err="1"/>
              <a:t>aktual</a:t>
            </a:r>
            <a:r>
              <a:rPr lang="en-US" sz="1800" dirty="0"/>
              <a:t> 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terus-menerus</a:t>
            </a:r>
            <a:r>
              <a:rPr lang="en-US" sz="1800" dirty="0"/>
              <a:t>. </a:t>
            </a:r>
            <a:r>
              <a:rPr lang="en-US" sz="1800" dirty="0" err="1"/>
              <a:t>Namun</a:t>
            </a:r>
            <a:r>
              <a:rPr lang="en-US" sz="1800" dirty="0"/>
              <a:t>, </a:t>
            </a:r>
            <a:r>
              <a:rPr lang="en-US" sz="1800" dirty="0" err="1"/>
              <a:t>penerapan</a:t>
            </a:r>
            <a:r>
              <a:rPr lang="en-US" sz="1800" dirty="0"/>
              <a:t> IoT Enterprise juga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tantangan</a:t>
            </a:r>
            <a:r>
              <a:rPr lang="en-US" sz="1800" dirty="0"/>
              <a:t>,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interoperabilitas</a:t>
            </a:r>
            <a:r>
              <a:rPr lang="en-US" sz="1800" dirty="0"/>
              <a:t> </a:t>
            </a:r>
            <a:r>
              <a:rPr lang="en-US" sz="1800" dirty="0" err="1"/>
              <a:t>antarperangkat</a:t>
            </a:r>
            <a:r>
              <a:rPr lang="en-US" sz="1800" dirty="0"/>
              <a:t>, </a:t>
            </a:r>
            <a:r>
              <a:rPr lang="en-US" sz="1800" dirty="0" err="1"/>
              <a:t>keamanan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, dan </a:t>
            </a: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privasi</a:t>
            </a:r>
            <a:r>
              <a:rPr lang="en-US" sz="1800" dirty="0"/>
              <a:t> data. Oleh </a:t>
            </a:r>
            <a:r>
              <a:rPr lang="en-US" sz="1800" dirty="0" err="1"/>
              <a:t>sebab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IoT Enterprise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dipahami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,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digital yang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cerdas</a:t>
            </a:r>
            <a:r>
              <a:rPr lang="en-US" sz="1800" dirty="0"/>
              <a:t>, </a:t>
            </a:r>
            <a:r>
              <a:rPr lang="en-US" sz="1800" dirty="0" err="1"/>
              <a:t>efisien</a:t>
            </a:r>
            <a:r>
              <a:rPr lang="en-US" sz="1800" dirty="0"/>
              <a:t>, dan </a:t>
            </a:r>
            <a:r>
              <a:rPr lang="en-US" sz="1800" dirty="0" err="1"/>
              <a:t>kompetitif</a:t>
            </a:r>
            <a:r>
              <a:rPr lang="en-US" sz="18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B4E5-CC0B-CB8A-92AD-443C260B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344" cy="3485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76756-A4AF-F99F-F2F8-949F4D76B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27"/>
            <a:ext cx="3666344" cy="26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4981-4A29-06AB-2C59-D74E5BF5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9DC25-EC2A-7D31-6AAF-6E869E452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EKOSISTEM IOT ENTERPRISE</a:t>
            </a:r>
            <a:endParaRPr lang="en-US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B67C-A5DC-7DEA-3004-6C5D5469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831" y="1219521"/>
            <a:ext cx="10522382" cy="5373783"/>
          </a:xfrm>
        </p:spPr>
        <p:txBody>
          <a:bodyPr>
            <a:normAutofit/>
          </a:bodyPr>
          <a:lstStyle/>
          <a:p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 Enterprise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dilihat</a:t>
            </a:r>
            <a:r>
              <a:rPr lang="en-US" sz="1800" dirty="0"/>
              <a:t> pada </a:t>
            </a:r>
            <a:r>
              <a:rPr lang="en-US" sz="1800" b="1" dirty="0"/>
              <a:t>smart factory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pabrik</a:t>
            </a:r>
            <a:r>
              <a:rPr lang="en-US" sz="1800" dirty="0"/>
              <a:t> </a:t>
            </a:r>
            <a:r>
              <a:rPr lang="en-US" sz="1800" dirty="0" err="1"/>
              <a:t>cerdas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terdapat</a:t>
            </a:r>
            <a:r>
              <a:rPr lang="en-US" sz="1800" dirty="0"/>
              <a:t> sensor yang </a:t>
            </a:r>
            <a:r>
              <a:rPr lang="en-US" sz="1800" dirty="0" err="1"/>
              <a:t>dipasang</a:t>
            </a:r>
            <a:r>
              <a:rPr lang="en-US" sz="1800" dirty="0"/>
              <a:t> pada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mengukur</a:t>
            </a:r>
            <a:r>
              <a:rPr lang="en-US" sz="1800" dirty="0"/>
              <a:t> </a:t>
            </a:r>
            <a:r>
              <a:rPr lang="en-US" sz="1800" dirty="0" err="1"/>
              <a:t>suhu</a:t>
            </a:r>
            <a:r>
              <a:rPr lang="en-US" sz="1800" dirty="0"/>
              <a:t>, </a:t>
            </a:r>
            <a:r>
              <a:rPr lang="en-US" sz="1800" dirty="0" err="1"/>
              <a:t>getaran</a:t>
            </a:r>
            <a:r>
              <a:rPr lang="en-US" sz="1800" dirty="0"/>
              <a:t>, </a:t>
            </a:r>
            <a:r>
              <a:rPr lang="en-US" sz="1800" dirty="0" err="1"/>
              <a:t>tekanan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jam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. Data </a:t>
            </a:r>
            <a:r>
              <a:rPr lang="en-US" sz="1800" dirty="0" err="1"/>
              <a:t>dari</a:t>
            </a:r>
            <a:r>
              <a:rPr lang="en-US" sz="1800" dirty="0"/>
              <a:t> sensor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gateway </a:t>
            </a:r>
            <a:r>
              <a:rPr lang="en-US" sz="1800" dirty="0" err="1"/>
              <a:t>atau</a:t>
            </a:r>
            <a:r>
              <a:rPr lang="en-US" sz="1800" dirty="0"/>
              <a:t> server, </a:t>
            </a:r>
            <a:r>
              <a:rPr lang="en-US" sz="1800" dirty="0" err="1"/>
              <a:t>lalu</a:t>
            </a:r>
            <a:r>
              <a:rPr lang="en-US" sz="1800" dirty="0"/>
              <a:t> </a:t>
            </a:r>
            <a:r>
              <a:rPr lang="en-US" sz="1800" dirty="0" err="1"/>
              <a:t>diteruskan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platform IoT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disimpan</a:t>
            </a:r>
            <a:r>
              <a:rPr lang="en-US" sz="1800" dirty="0"/>
              <a:t> dan </a:t>
            </a:r>
            <a:r>
              <a:rPr lang="en-US" sz="1800" dirty="0" err="1"/>
              <a:t>dianalisis</a:t>
            </a:r>
            <a:r>
              <a:rPr lang="en-US" sz="1800" dirty="0"/>
              <a:t>.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ditampilkan</a:t>
            </a:r>
            <a:r>
              <a:rPr lang="en-US" sz="1800" dirty="0"/>
              <a:t> pada dashboard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diakses</a:t>
            </a:r>
            <a:r>
              <a:rPr lang="en-US" sz="1800" dirty="0"/>
              <a:t> oleh </a:t>
            </a:r>
            <a:r>
              <a:rPr lang="en-US" sz="1800" dirty="0" err="1"/>
              <a:t>manajer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, </a:t>
            </a:r>
            <a:r>
              <a:rPr lang="en-US" sz="1800" dirty="0" err="1"/>
              <a:t>teknisi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pimpinan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real-time, </a:t>
            </a:r>
            <a:r>
              <a:rPr lang="en-US" sz="1800" dirty="0" err="1"/>
              <a:t>mendeteksi</a:t>
            </a:r>
            <a:r>
              <a:rPr lang="en-US" sz="1800" dirty="0"/>
              <a:t> </a:t>
            </a:r>
            <a:r>
              <a:rPr lang="en-US" sz="1800" dirty="0" err="1"/>
              <a:t>potensi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, dan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perawatan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gangguan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. </a:t>
            </a:r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 Enterprise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platform, </a:t>
            </a:r>
            <a:r>
              <a:rPr lang="en-US" sz="1800" dirty="0" err="1"/>
              <a:t>aplikasi</a:t>
            </a:r>
            <a:r>
              <a:rPr lang="en-US" sz="1800" dirty="0"/>
              <a:t>, dan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yang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Contoh</a:t>
            </a:r>
            <a:r>
              <a:rPr lang="en-US" sz="1800" dirty="0"/>
              <a:t> lain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ditemukan</a:t>
            </a:r>
            <a:r>
              <a:rPr lang="en-US" sz="1800" dirty="0"/>
              <a:t> pada </a:t>
            </a:r>
            <a:r>
              <a:rPr lang="en-US" sz="1800" b="1" dirty="0" err="1"/>
              <a:t>logistik</a:t>
            </a:r>
            <a:r>
              <a:rPr lang="en-US" sz="1800" b="1" dirty="0"/>
              <a:t> </a:t>
            </a:r>
            <a:r>
              <a:rPr lang="en-US" sz="1800" b="1" dirty="0" err="1"/>
              <a:t>pintar</a:t>
            </a:r>
            <a:r>
              <a:rPr lang="en-US" sz="1800" dirty="0"/>
              <a:t>. Pada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logistik</a:t>
            </a:r>
            <a:r>
              <a:rPr lang="en-US" sz="1800" dirty="0"/>
              <a:t>, </a:t>
            </a:r>
            <a:r>
              <a:rPr lang="en-US" sz="1800" dirty="0" err="1"/>
              <a:t>kendaraan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dipasang</a:t>
            </a:r>
            <a:r>
              <a:rPr lang="en-US" sz="1800" dirty="0"/>
              <a:t> GPS, sensor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r>
              <a:rPr lang="en-US" sz="1800" dirty="0"/>
              <a:t>, dan sensor </a:t>
            </a:r>
            <a:r>
              <a:rPr lang="en-US" sz="1800" dirty="0" err="1"/>
              <a:t>suhu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. Data </a:t>
            </a:r>
            <a:r>
              <a:rPr lang="en-US" sz="1800" dirty="0" err="1"/>
              <a:t>lokasi</a:t>
            </a:r>
            <a:r>
              <a:rPr lang="en-US" sz="1800" dirty="0"/>
              <a:t> dan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 armada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,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, dan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rute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efisien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ekosistem</a:t>
            </a:r>
            <a:r>
              <a:rPr lang="en-US" sz="1800" dirty="0"/>
              <a:t> IoT Enterprise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, </a:t>
            </a:r>
            <a:r>
              <a:rPr lang="en-US" sz="1800" dirty="0" err="1"/>
              <a:t>efisiensi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kepuasan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r>
              <a:rPr lang="en-US" sz="1800" dirty="0"/>
              <a:t>. Jadi, </a:t>
            </a:r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IoT Enterprise pada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kolaborasi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konektivitas</a:t>
            </a:r>
            <a:r>
              <a:rPr lang="en-US" sz="1800" dirty="0"/>
              <a:t>, platform, </a:t>
            </a:r>
            <a:r>
              <a:rPr lang="en-US" sz="1800" dirty="0" err="1"/>
              <a:t>aplikasi</a:t>
            </a:r>
            <a:r>
              <a:rPr lang="en-US" sz="1800" dirty="0"/>
              <a:t>, dan </a:t>
            </a:r>
            <a:r>
              <a:rPr lang="en-US" sz="1800" dirty="0" err="1"/>
              <a:t>pelaku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cerdas</a:t>
            </a:r>
            <a:r>
              <a:rPr lang="en-US" sz="1800" dirty="0"/>
              <a:t> dan </a:t>
            </a:r>
            <a:r>
              <a:rPr lang="en-US" sz="1800" dirty="0" err="1"/>
              <a:t>bernilai</a:t>
            </a:r>
            <a:r>
              <a:rPr lang="en-US" sz="1800" dirty="0"/>
              <a:t> </a:t>
            </a:r>
            <a:r>
              <a:rPr lang="en-US" sz="1800" dirty="0" err="1"/>
              <a:t>tambah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5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269B-2135-5908-198D-A9542718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8A99E2F-4A4D-D198-7037-A02B85CC56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Pemain</a:t>
            </a:r>
            <a:r>
              <a:rPr lang="en-US" sz="2800" dirty="0"/>
              <a:t> Utama </a:t>
            </a:r>
            <a:r>
              <a:rPr lang="en-US" sz="2800" dirty="0" err="1"/>
              <a:t>Ekosistem</a:t>
            </a:r>
            <a:r>
              <a:rPr lang="en-US" sz="2800" dirty="0"/>
              <a:t> IoT</a:t>
            </a:r>
            <a:endParaRPr lang="en-US" sz="28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635CD-6F74-3FCB-22A1-94A178EC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87" y="1086373"/>
            <a:ext cx="10522382" cy="537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Pengembang</a:t>
            </a:r>
            <a:r>
              <a:rPr lang="en-US" sz="1800" dirty="0"/>
              <a:t> platform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lunak</a:t>
            </a:r>
            <a:r>
              <a:rPr lang="en-US" sz="1800" dirty="0"/>
              <a:t> / </a:t>
            </a:r>
            <a:r>
              <a:rPr lang="en-US" sz="1800" i="1" dirty="0"/>
              <a:t>software platform developer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Bertugas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platform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mengelola</a:t>
            </a:r>
            <a:r>
              <a:rPr lang="en-US" sz="1800" dirty="0"/>
              <a:t> data, </a:t>
            </a:r>
            <a:r>
              <a:rPr lang="en-US" sz="1800" dirty="0" err="1"/>
              <a:t>memantau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dan </a:t>
            </a:r>
            <a:r>
              <a:rPr lang="en-US" sz="1800" dirty="0" err="1"/>
              <a:t>menjalankan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IoT.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Pengembang</a:t>
            </a:r>
            <a:r>
              <a:rPr lang="en-US" sz="1800" dirty="0"/>
              <a:t> platform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keras</a:t>
            </a:r>
            <a:r>
              <a:rPr lang="en-US" sz="1800" dirty="0"/>
              <a:t> / </a:t>
            </a:r>
            <a:r>
              <a:rPr lang="en-US" sz="1800" i="1" dirty="0"/>
              <a:t>software platform developer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sensor, </a:t>
            </a:r>
            <a:r>
              <a:rPr lang="en-US" sz="1800" dirty="0" err="1"/>
              <a:t>aktuator</a:t>
            </a:r>
            <a:r>
              <a:rPr lang="en-US" sz="1800" dirty="0"/>
              <a:t>, </a:t>
            </a:r>
            <a:r>
              <a:rPr lang="en-US" sz="1800" dirty="0" err="1"/>
              <a:t>mikrokontroler</a:t>
            </a:r>
            <a:r>
              <a:rPr lang="en-US" sz="1800" dirty="0"/>
              <a:t>, dan gateway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Pengembang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/</a:t>
            </a:r>
            <a:r>
              <a:rPr lang="en-US" sz="1800" i="1" dirty="0"/>
              <a:t>software platform developer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dirty="0" err="1"/>
              <a:t>koneksi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agar data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IoT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server, cloud,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pengembang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/ </a:t>
            </a:r>
            <a:r>
              <a:rPr lang="en-US" sz="1800" i="1" dirty="0"/>
              <a:t>application / solution developer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Membuat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dashboard yang </a:t>
            </a: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memantau</a:t>
            </a:r>
            <a:r>
              <a:rPr lang="en-US" sz="1800" dirty="0"/>
              <a:t>, </a:t>
            </a:r>
            <a:r>
              <a:rPr lang="en-US" sz="1800" dirty="0" err="1"/>
              <a:t>mengontrol</a:t>
            </a:r>
            <a:r>
              <a:rPr lang="en-US" sz="1800" dirty="0"/>
              <a:t>, dan </a:t>
            </a:r>
            <a:r>
              <a:rPr lang="en-US" sz="1800" dirty="0" err="1"/>
              <a:t>memanfaatkan</a:t>
            </a:r>
            <a:r>
              <a:rPr lang="en-US" sz="1800" dirty="0"/>
              <a:t> data IoT.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pengguna</a:t>
            </a:r>
            <a:r>
              <a:rPr lang="en-US" sz="1800" dirty="0"/>
              <a:t> dan </a:t>
            </a:r>
            <a:r>
              <a:rPr lang="en-US" sz="1800" dirty="0" err="1"/>
              <a:t>pelanggan</a:t>
            </a:r>
            <a:r>
              <a:rPr lang="en-US" sz="1800" dirty="0"/>
              <a:t> / </a:t>
            </a:r>
            <a:r>
              <a:rPr lang="en-US" sz="1800" i="1" dirty="0"/>
              <a:t>user and costumer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yang </a:t>
            </a:r>
            <a:r>
              <a:rPr lang="en-US" sz="1800" dirty="0" err="1"/>
              <a:t>memakai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operasional</a:t>
            </a:r>
            <a:r>
              <a:rPr lang="en-US" sz="1800" dirty="0"/>
              <a:t>, </a:t>
            </a:r>
            <a:r>
              <a:rPr lang="en-US" sz="1800" dirty="0" err="1"/>
              <a:t>bisnis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3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5F53-13B6-C43F-1A11-A158744A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C94183-D8B8-EA99-9EEC-48787DC616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err="1"/>
              <a:t>Pemain</a:t>
            </a:r>
            <a:r>
              <a:rPr lang="en-US" sz="2800" dirty="0"/>
              <a:t> Utama </a:t>
            </a:r>
            <a:r>
              <a:rPr lang="en-US" sz="2800" dirty="0" err="1"/>
              <a:t>Ekosistem</a:t>
            </a:r>
            <a:r>
              <a:rPr lang="en-US" sz="2800" dirty="0"/>
              <a:t> IoT</a:t>
            </a:r>
            <a:endParaRPr lang="en-US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D69A4-F687-47D3-AB5A-79FFE5A3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20" y="1021028"/>
            <a:ext cx="6942659" cy="53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065A-0776-728B-7613-F3EAEF59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B920C14-904A-2833-4A1C-0A7E98EDC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ARSITEKTUR IOT</a:t>
            </a:r>
            <a:br>
              <a:rPr lang="en-US" sz="2800" dirty="0"/>
            </a:br>
            <a:endParaRPr lang="en-US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C5F48-E6D3-47A0-963B-64F20E4C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0" y="1099198"/>
            <a:ext cx="10040410" cy="4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2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B7B33-093B-0F4F-F033-9B78DDE5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F8FD4B7-F75E-168D-08EA-582EA7E98E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1831" y="4883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/>
              <a:t>IOT ENTERPRISE PRODUCT (windows Long-Term Servicing Channel)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63313-462B-EA58-3DCD-AADD1AC9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3" y="1280811"/>
            <a:ext cx="3191320" cy="4296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C3CE6-FD47-5434-8518-F87956777B76}"/>
              </a:ext>
            </a:extLst>
          </p:cNvPr>
          <p:cNvSpPr txBox="1"/>
          <p:nvPr/>
        </p:nvSpPr>
        <p:spPr>
          <a:xfrm>
            <a:off x="3467099" y="1138499"/>
            <a:ext cx="8553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Windows IoT Enterprise LTSC</a:t>
            </a:r>
            <a:r>
              <a:rPr lang="en-US" dirty="0"/>
              <a:t> </a:t>
            </a:r>
            <a:r>
              <a:rPr lang="en-US" b="1" dirty="0" err="1"/>
              <a:t>varian</a:t>
            </a:r>
            <a:r>
              <a:rPr lang="en-US" b="1" dirty="0"/>
              <a:t> Windows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IoT/embedded </a:t>
            </a:r>
            <a:r>
              <a:rPr lang="en-US" b="1" dirty="0" err="1"/>
              <a:t>kelas</a:t>
            </a:r>
            <a:r>
              <a:rPr lang="en-US" b="1" dirty="0"/>
              <a:t> </a:t>
            </a:r>
            <a:r>
              <a:rPr lang="en-US" b="1" dirty="0" err="1"/>
              <a:t>industri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b="1" dirty="0" err="1"/>
              <a:t>bukan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OS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r>
              <a:rPr lang="en-US" dirty="0"/>
              <a:t>. Microsoft </a:t>
            </a:r>
            <a:r>
              <a:rPr lang="en-US" dirty="0" err="1"/>
              <a:t>menjelaskannya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versi</a:t>
            </a:r>
            <a:r>
              <a:rPr lang="en-US" b="1" dirty="0"/>
              <a:t> </a:t>
            </a:r>
            <a:r>
              <a:rPr lang="en-US" b="1" dirty="0" err="1"/>
              <a:t>penuh</a:t>
            </a:r>
            <a:r>
              <a:rPr lang="en-US" b="1" dirty="0"/>
              <a:t> Windows Enterprise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b="1" dirty="0"/>
              <a:t>dedicated device</a:t>
            </a:r>
            <a:r>
              <a:rPr lang="en-US" dirty="0"/>
              <a:t> yang </a:t>
            </a:r>
            <a:r>
              <a:rPr lang="en-US" dirty="0" err="1"/>
              <a:t>dikunci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/</a:t>
            </a:r>
            <a:r>
              <a:rPr lang="en-US" dirty="0" err="1"/>
              <a:t>periferal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Jadi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/>
              <a:t>kiosk, HMI </a:t>
            </a:r>
            <a:r>
              <a:rPr lang="en-US" b="1" dirty="0" err="1"/>
              <a:t>industri</a:t>
            </a:r>
            <a:r>
              <a:rPr lang="en-US" b="1" dirty="0"/>
              <a:t>, POS, panel </a:t>
            </a:r>
            <a:r>
              <a:rPr lang="en-US" b="1" dirty="0" err="1"/>
              <a:t>medis</a:t>
            </a:r>
            <a:r>
              <a:rPr lang="en-US" b="1" dirty="0"/>
              <a:t>, digital signage, ATM, edge device</a:t>
            </a:r>
            <a:r>
              <a:rPr lang="en-US" dirty="0"/>
              <a:t>,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. </a:t>
            </a:r>
          </a:p>
          <a:p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b="1" dirty="0"/>
              <a:t>Windows Enterprise </a:t>
            </a:r>
            <a:r>
              <a:rPr lang="en-US" b="1" dirty="0" err="1"/>
              <a:t>lengkap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fondasinya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Windows Enterprise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dan </a:t>
            </a:r>
            <a:r>
              <a:rPr lang="en-US" dirty="0" err="1"/>
              <a:t>fitur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b="1" dirty="0"/>
              <a:t>Windows 10 IoT Enterprise LTSC 2021</a:t>
            </a:r>
            <a:r>
              <a:rPr lang="en-US" dirty="0"/>
              <a:t>, Microsoft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b="1" dirty="0" err="1"/>
              <a:t>setara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Windows 10 </a:t>
            </a:r>
            <a:r>
              <a:rPr lang="en-US" b="1" dirty="0" err="1"/>
              <a:t>versi</a:t>
            </a:r>
            <a:r>
              <a:rPr lang="en-US" b="1" dirty="0"/>
              <a:t> 21H2</a:t>
            </a:r>
            <a:r>
              <a:rPr lang="en-US" dirty="0"/>
              <a:t>. Bedanya, </a:t>
            </a:r>
            <a:r>
              <a:rPr lang="en-US" dirty="0" err="1"/>
              <a:t>edisi</a:t>
            </a:r>
            <a:r>
              <a:rPr lang="en-US" dirty="0"/>
              <a:t> IoT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dan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7802A-043B-2BF2-7203-F9553A9AE4CF}"/>
              </a:ext>
            </a:extLst>
          </p:cNvPr>
          <p:cNvSpPr txBox="1"/>
          <p:nvPr/>
        </p:nvSpPr>
        <p:spPr>
          <a:xfrm>
            <a:off x="3467099" y="4272677"/>
            <a:ext cx="88106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Yang </a:t>
            </a:r>
            <a:r>
              <a:rPr lang="en-US" dirty="0" err="1"/>
              <a:t>membuatnya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“IoT”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tampilannya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total,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fitur-fitur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kontrol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Assigned Access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device </a:t>
            </a:r>
            <a:r>
              <a:rPr lang="en-US" dirty="0" err="1"/>
              <a:t>sebagai</a:t>
            </a:r>
            <a:r>
              <a:rPr lang="en-US" dirty="0"/>
              <a:t> kiosk/restricted experience.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Shell Launcher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Explorer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Anda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boot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kasir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HMI.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Unified Write Filter (UWF)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storage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mengalihkan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overlay </a:t>
            </a:r>
            <a:r>
              <a:rPr lang="en-US" dirty="0" err="1"/>
              <a:t>sementara</a:t>
            </a:r>
            <a:r>
              <a:rPr lang="en-US" dirty="0"/>
              <a:t>. Ini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di kiosk </a:t>
            </a:r>
            <a:r>
              <a:rPr lang="en-US" dirty="0" err="1"/>
              <a:t>atau</a:t>
            </a:r>
            <a:r>
              <a:rPr lang="en-US" dirty="0"/>
              <a:t> device </a:t>
            </a:r>
            <a:r>
              <a:rPr lang="en-US" dirty="0" err="1"/>
              <a:t>publik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Keyboard Filter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memblok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user </a:t>
            </a:r>
            <a:r>
              <a:rPr lang="en-US" dirty="0" err="1"/>
              <a:t>tidak</a:t>
            </a:r>
            <a:r>
              <a:rPr lang="en-US" dirty="0"/>
              <a:t> “</a:t>
            </a:r>
            <a:r>
              <a:rPr lang="en-US" dirty="0" err="1"/>
              <a:t>kabur</a:t>
            </a:r>
            <a:r>
              <a:rPr lang="en-US" dirty="0"/>
              <a:t>”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374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4D0B9-FB74-A64F-0386-C826B3EA0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F279C24-1C99-E7B5-DEC5-7F61DD6CC5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u="sng" dirty="0"/>
              <a:t>ARSITEKTUR IOT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9DAC5-ABAE-42F5-AFF6-09300A55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0" y="1439861"/>
            <a:ext cx="8851853" cy="46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668B8-5322-05BE-4A5E-2BED21BBF8B5}"/>
              </a:ext>
            </a:extLst>
          </p:cNvPr>
          <p:cNvSpPr txBox="1"/>
          <p:nvPr/>
        </p:nvSpPr>
        <p:spPr>
          <a:xfrm>
            <a:off x="1051401" y="9429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Model Referensi Arsitektur ITU-T IoT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310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E22E-66A5-987E-A3DA-75301D7A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B540A5E-1253-C59D-C3AE-A2139D137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356" y="221668"/>
            <a:ext cx="9307294" cy="650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800" dirty="0"/>
              <a:t>APA ITU Arsitektur ITU-T IoT</a:t>
            </a:r>
            <a:endParaRPr lang="en-US" sz="2800" u="sn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66AE38-E7E6-5802-BBC3-00F3B0694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86" y="1086373"/>
            <a:ext cx="11250013" cy="537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- ITU-T IoT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model </a:t>
            </a:r>
            <a:r>
              <a:rPr lang="en-US" sz="1800" dirty="0" err="1"/>
              <a:t>acuan</a:t>
            </a:r>
            <a:r>
              <a:rPr lang="en-US" sz="1800" dirty="0"/>
              <a:t> Internet of Things yang </a:t>
            </a:r>
            <a:r>
              <a:rPr lang="en-US" sz="1800" dirty="0" err="1"/>
              <a:t>dibuat</a:t>
            </a:r>
            <a:r>
              <a:rPr lang="en-US" sz="1800" dirty="0"/>
              <a:t> oleh </a:t>
            </a:r>
            <a:r>
              <a:rPr lang="en-US" sz="1800" b="1" dirty="0"/>
              <a:t>ITU-T</a:t>
            </a:r>
            <a:r>
              <a:rPr lang="en-US" sz="1800" dirty="0"/>
              <a:t> (</a:t>
            </a:r>
            <a:r>
              <a:rPr lang="en-US" sz="1800" i="1" dirty="0"/>
              <a:t>International Telecommunication Union – Telecommunication Standardization Sector</a:t>
            </a:r>
            <a:r>
              <a:rPr lang="en-US" sz="1800" dirty="0"/>
              <a:t>), </a:t>
            </a:r>
            <a:r>
              <a:rPr lang="en-US" sz="1800" dirty="0" err="1"/>
              <a:t>yaitu</a:t>
            </a:r>
            <a:r>
              <a:rPr lang="en-US" sz="1800" dirty="0"/>
              <a:t> badan </a:t>
            </a:r>
            <a:r>
              <a:rPr lang="en-US" sz="1800" dirty="0" err="1"/>
              <a:t>standardisasi</a:t>
            </a:r>
            <a:r>
              <a:rPr lang="en-US" sz="1800" dirty="0"/>
              <a:t> </a:t>
            </a:r>
            <a:r>
              <a:rPr lang="en-US" sz="1800" dirty="0" err="1"/>
              <a:t>telekomunikasi</a:t>
            </a:r>
            <a:r>
              <a:rPr lang="en-US" sz="1800" dirty="0"/>
              <a:t> </a:t>
            </a:r>
            <a:r>
              <a:rPr lang="en-US" sz="1800" dirty="0" err="1"/>
              <a:t>internasional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konteks</a:t>
            </a:r>
            <a:r>
              <a:rPr lang="en-US" sz="1800" dirty="0"/>
              <a:t> </a:t>
            </a:r>
            <a:r>
              <a:rPr lang="en-US" sz="1800" dirty="0" err="1"/>
              <a:t>materi</a:t>
            </a:r>
            <a:r>
              <a:rPr lang="en-US" sz="1800" dirty="0"/>
              <a:t> Anda,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merujuk</a:t>
            </a:r>
            <a:r>
              <a:rPr lang="en-US" sz="1800" dirty="0"/>
              <a:t> pada </a:t>
            </a:r>
            <a:r>
              <a:rPr lang="en-US" sz="1800" b="1" dirty="0"/>
              <a:t>model </a:t>
            </a:r>
            <a:r>
              <a:rPr lang="en-US" sz="1800" b="1" dirty="0" err="1"/>
              <a:t>referensi</a:t>
            </a:r>
            <a:r>
              <a:rPr lang="en-US" sz="1800" b="1" dirty="0"/>
              <a:t> </a:t>
            </a:r>
            <a:r>
              <a:rPr lang="en-US" sz="1800" b="1" dirty="0" err="1"/>
              <a:t>arsitektur</a:t>
            </a:r>
            <a:r>
              <a:rPr lang="en-US" sz="1800" b="1" dirty="0"/>
              <a:t> IoT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,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layanan</a:t>
            </a:r>
            <a:r>
              <a:rPr lang="en-US" sz="1800" dirty="0"/>
              <a:t>, dan </a:t>
            </a:r>
            <a:r>
              <a:rPr lang="en-US" sz="1800" dirty="0" err="1"/>
              <a:t>aplikasi</a:t>
            </a:r>
            <a:r>
              <a:rPr lang="en-US" sz="1800" dirty="0"/>
              <a:t> IoT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terhubung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Sederhananya</a:t>
            </a:r>
            <a:r>
              <a:rPr lang="en-US" sz="1800" dirty="0"/>
              <a:t>, </a:t>
            </a:r>
            <a:r>
              <a:rPr lang="en-US" sz="1800" b="1" dirty="0"/>
              <a:t>ITU-T IoT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b="1" dirty="0" err="1"/>
              <a:t>pedoman</a:t>
            </a:r>
            <a:r>
              <a:rPr lang="en-US" sz="1800" b="1" dirty="0"/>
              <a:t> </a:t>
            </a:r>
            <a:r>
              <a:rPr lang="en-US" sz="1800" b="1" dirty="0" err="1"/>
              <a:t>standar</a:t>
            </a:r>
            <a:r>
              <a:rPr lang="en-US" sz="1800" dirty="0"/>
              <a:t> agar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IoT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yang </a:t>
            </a:r>
            <a:r>
              <a:rPr lang="en-US" sz="1800" dirty="0" err="1"/>
              <a:t>jelas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model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bagian-bagian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IoT,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pengumpul</a:t>
            </a:r>
            <a:r>
              <a:rPr lang="en-US" sz="1800" dirty="0"/>
              <a:t> data, proses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,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dan </a:t>
            </a:r>
            <a:r>
              <a:rPr lang="en-US" sz="1800" dirty="0" err="1"/>
              <a:t>aplikasi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oleh </a:t>
            </a:r>
            <a:r>
              <a:rPr lang="en-US" sz="1800" dirty="0" err="1"/>
              <a:t>pengguna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65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EU Color">
      <a:dk1>
        <a:srgbClr val="0E60AC"/>
      </a:dk1>
      <a:lt1>
        <a:sysClr val="window" lastClr="FFFFFF"/>
      </a:lt1>
      <a:dk2>
        <a:srgbClr val="0E60AC"/>
      </a:dk2>
      <a:lt2>
        <a:srgbClr val="FFFFFF"/>
      </a:lt2>
      <a:accent1>
        <a:srgbClr val="0B4E8B"/>
      </a:accent1>
      <a:accent2>
        <a:srgbClr val="EF7220"/>
      </a:accent2>
      <a:accent3>
        <a:srgbClr val="0F68B9"/>
      </a:accent3>
      <a:accent4>
        <a:srgbClr val="DA6210"/>
      </a:accent4>
      <a:accent5>
        <a:srgbClr val="D8D8D8"/>
      </a:accent5>
      <a:accent6>
        <a:srgbClr val="0B4E8B"/>
      </a:accent6>
      <a:hlink>
        <a:srgbClr val="DA621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PPT (Sudah Transform)" id="{4A1D9D93-713F-459F-BBFB-1DE982FF7424}" vid="{69288B8F-0A48-4C79-93C3-AC0192282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PPT (Sudah Transform)</Template>
  <TotalTime>2586</TotalTime>
  <Words>1501</Words>
  <Application>Microsoft Office PowerPoint</Application>
  <PresentationFormat>Widescreen</PresentationFormat>
  <Paragraphs>64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inherit</vt:lpstr>
      <vt:lpstr>Source Sans Pro</vt:lpstr>
      <vt:lpstr>Tw Cen MT</vt:lpstr>
      <vt:lpstr>Office Theme</vt:lpstr>
      <vt:lpstr>PowerPoint Presentation</vt:lpstr>
      <vt:lpstr>IoT Enterprise</vt:lpstr>
      <vt:lpstr>EKOSISTEM IOT ENTERPRISE</vt:lpstr>
      <vt:lpstr>Pemain Utama Ekosistem IoT</vt:lpstr>
      <vt:lpstr>Pemain Utama Ekosistem IoT</vt:lpstr>
      <vt:lpstr>ARSITEKTUR IOT </vt:lpstr>
      <vt:lpstr>IOT ENTERPRISE PRODUCT (windows Long-Term Servicing Channel)</vt:lpstr>
      <vt:lpstr>ARSITEKTUR IOT</vt:lpstr>
      <vt:lpstr>APA ITU Arsitektur ITU-T IoT</vt:lpstr>
      <vt:lpstr>ARSITEKTUR IOT</vt:lpstr>
      <vt:lpstr>APA ITU Arsitektur IOT IWF</vt:lpstr>
      <vt:lpstr>EDGE COMPUTING / FOG COMPUTING</vt:lpstr>
      <vt:lpstr>CONTOH FOG COMPUTING</vt:lpstr>
      <vt:lpstr>Tele-HomeCare atau remote patient monitoring untuk lansia.</vt:lpstr>
      <vt:lpstr>Agro-industri berbasis IoT</vt:lpstr>
      <vt:lpstr>TAXONOMI RISET IOT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KECERDASAN ARTIFISIAL</dc:title>
  <dc:creator>Jessica Christianna</dc:creator>
  <cp:lastModifiedBy>Tutut Mulyono</cp:lastModifiedBy>
  <cp:revision>92</cp:revision>
  <dcterms:created xsi:type="dcterms:W3CDTF">2023-08-22T04:41:51Z</dcterms:created>
  <dcterms:modified xsi:type="dcterms:W3CDTF">2026-04-21T06:02:39Z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2023-08-22T04:50:37Z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cdf0f113-eac9-4316-8cb9-e23830181d37</vt:lpwstr>
  </property>
  <property fmtid="{D5CDD505-2E9C-101B-9397-08002B2CF9AE}" pid="7" name="MSIP_Label_defa4170-0d19-0005-0004-bc88714345d2_ActionId">
    <vt:lpwstr>b6fc0939-d182-4b3d-88d3-9d196aab1410</vt:lpwstr>
  </property>
  <property fmtid="{D5CDD505-2E9C-101B-9397-08002B2CF9AE}" pid="8" name="MSIP_Label_defa4170-0d19-0005-0004-bc88714345d2_ContentBits">
    <vt:lpwstr>0</vt:lpwstr>
  </property>
</Properties>
</file>