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93" r:id="rId3"/>
    <p:sldId id="427" r:id="rId4"/>
    <p:sldId id="447" r:id="rId5"/>
    <p:sldId id="463" r:id="rId6"/>
    <p:sldId id="464" r:id="rId7"/>
    <p:sldId id="475" r:id="rId8"/>
    <p:sldId id="476" r:id="rId9"/>
    <p:sldId id="479" r:id="rId10"/>
    <p:sldId id="480" r:id="rId11"/>
    <p:sldId id="477" r:id="rId12"/>
    <p:sldId id="478" r:id="rId13"/>
    <p:sldId id="473" r:id="rId14"/>
    <p:sldId id="465" r:id="rId15"/>
    <p:sldId id="466" r:id="rId16"/>
    <p:sldId id="467" r:id="rId17"/>
    <p:sldId id="468" r:id="rId18"/>
    <p:sldId id="448" r:id="rId19"/>
    <p:sldId id="469" r:id="rId20"/>
    <p:sldId id="470" r:id="rId21"/>
    <p:sldId id="471" r:id="rId22"/>
    <p:sldId id="474" r:id="rId23"/>
    <p:sldId id="481" r:id="rId24"/>
    <p:sldId id="482" r:id="rId25"/>
    <p:sldId id="483" r:id="rId26"/>
    <p:sldId id="484" r:id="rId27"/>
    <p:sldId id="485" r:id="rId28"/>
    <p:sldId id="486" r:id="rId29"/>
    <p:sldId id="2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464C"/>
    <a:srgbClr val="275D90"/>
    <a:srgbClr val="E9E9EA"/>
    <a:srgbClr val="F3F3F3"/>
    <a:srgbClr val="EC7C30"/>
    <a:srgbClr val="F5F4F0"/>
    <a:srgbClr val="1B6395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41" autoAdjust="0"/>
  </p:normalViewPr>
  <p:slideViewPr>
    <p:cSldViewPr snapToGrid="0">
      <p:cViewPr varScale="1">
        <p:scale>
          <a:sx n="101" d="100"/>
          <a:sy n="101" d="100"/>
        </p:scale>
        <p:origin x="9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A744-1B3A-48C5-BB5B-CCC6E81552D0}" type="datetimeFigureOut">
              <a:rPr lang="en-ID" smtClean="0"/>
              <a:t>21/04/2026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503C4-C0DF-4724-8516-EA31705A69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3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74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EBC4-C26C-992B-EA50-3D62925D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56EA6-AB76-9536-491C-D1351BA4F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B3E9D-E9BD-F1CB-0991-D91E68D20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840B-9490-40EA-9EAD-62BE43782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554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6F4B-3DE0-3622-54A8-4B76B2BC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EC12C-5EED-D8CB-953F-A58CAFB0F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43C35-E8CA-D756-A425-19CEEDBA5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169C5-C6D2-0EF6-FAB4-15045908B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800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2866-A546-16C1-6240-BA98B78CF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CD95-4DD5-1438-91AA-5260E01B1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04796-E6E2-7C3E-C671-545BDE768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56B16-7AA8-130D-806B-E03EA80AE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72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4CFED-0D56-55F2-7B87-71D4EA78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37563-A1A3-6DDC-9F34-E9804C3CE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BD195-6AD6-DFEF-81BC-3036E2DAA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9C12-1C43-DB4E-13A1-A979528AD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642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35BC-E6F0-666D-ED6D-ADD283F1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C05D0-8209-153B-6CF4-35B331655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262F4-A86A-D5E1-694D-7EDE1C7C6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4D4B8-813D-3090-023F-68491D911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20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15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E6E2-82A9-CD0B-88B0-D24F6308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CFE2C-BD1B-1700-A6CA-FB6EE14B5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B8D22-DC7A-EB1E-7179-8C2703F05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3475B-21B9-2228-344E-0EEC58D5A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93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A289B-C8A6-181D-C3FA-F8E9FF3C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1A235-F1A9-650E-46B0-6A718E538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6EC7E-30B8-365D-789C-A7D94043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7B8E-C2A8-1715-0591-48D0C2D03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848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E8C9-2644-B31E-CB7A-6E248770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80702-D86E-310C-31AE-4653AAD40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3405D-4764-CCEE-B612-09A6C6B24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F187D-D3F8-782C-ADF1-BFDC93679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73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3F123-3190-8619-28B9-3A6A8DFFF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C7C12-2E80-6379-74E1-A670C496E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5E7F7-EFEE-4485-8F8A-1F69ECF98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7000-C4BB-0F76-4E4B-E75DEF745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7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27D2-481C-692F-B9A3-DE81BE70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3146F-72EC-78A9-7AA8-629F76ECE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84ADF-2CC7-7C2E-0377-4932915AE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0978-B4F2-B622-2955-E90BAA841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370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4D485-FA83-2F4A-6B6B-322782B14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E9A5C-D3BD-F3EA-97ED-8F05895AF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5BCA7-0019-244F-9AA0-CB5943EF9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342C3-4A36-670E-0502-11F66FFFE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741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254D1-C058-36F2-FE32-8E64A574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DF217-8E6C-9066-78BB-2C881ED6E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405C4-D527-BC11-4573-09149A1B1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69B8-F7AA-4F20-0167-F9E8C0915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111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4192"/>
            <a:ext cx="4509370" cy="52358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753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05706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61967" y="466091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25" y="526915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867524"/>
            <a:ext cx="474088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245386"/>
            <a:ext cx="4740881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1967" y="3560439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35825" y="3621263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8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8477" y="886379"/>
            <a:ext cx="5280565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9846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491242"/>
            <a:ext cx="3356431" cy="3405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0701" y="605658"/>
            <a:ext cx="10851171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503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688159"/>
            <a:ext cx="8495847" cy="39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5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6887" y="404617"/>
            <a:ext cx="9184670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8361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1923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Latihan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9" y="581911"/>
            <a:ext cx="650450" cy="7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640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Daftar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" y="661014"/>
            <a:ext cx="606720" cy="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8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1916832"/>
            <a:ext cx="10657184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4324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1756" y="804529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7724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71756" y="804529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389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27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Pendahuluan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544975"/>
            <a:ext cx="665176" cy="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4" y="716437"/>
            <a:ext cx="5910035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537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Capaian</a:t>
            </a:r>
            <a:r>
              <a:rPr lang="en-US" sz="4400" b="1" dirty="0"/>
              <a:t> </a:t>
            </a:r>
            <a:r>
              <a:rPr lang="en-US" sz="4400" b="1" dirty="0" err="1"/>
              <a:t>Pembelajaran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5" y="649446"/>
            <a:ext cx="791900" cy="6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06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Komponen</a:t>
            </a:r>
            <a:r>
              <a:rPr lang="en-US" sz="4400" b="1" dirty="0"/>
              <a:t> </a:t>
            </a:r>
            <a:r>
              <a:rPr lang="en-US" sz="4400" b="1" dirty="0" err="1"/>
              <a:t>Penilaian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616587"/>
            <a:ext cx="589305" cy="675421"/>
          </a:xfrm>
          <a:prstGeom prst="rect">
            <a:avLst/>
          </a:prstGeom>
        </p:spPr>
      </p:pic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1943100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726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71739" y="152987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4" r:id="rId3"/>
    <p:sldLayoutId id="2147483676" r:id="rId4"/>
    <p:sldLayoutId id="2147483677" r:id="rId5"/>
    <p:sldLayoutId id="2147483674" r:id="rId6"/>
    <p:sldLayoutId id="2147483671" r:id="rId7"/>
    <p:sldLayoutId id="2147483675" r:id="rId8"/>
    <p:sldLayoutId id="2147483649" r:id="rId9"/>
    <p:sldLayoutId id="2147483665" r:id="rId10"/>
    <p:sldLayoutId id="2147483651" r:id="rId11"/>
    <p:sldLayoutId id="2147483652" r:id="rId12"/>
    <p:sldLayoutId id="2147483653" r:id="rId13"/>
    <p:sldLayoutId id="2147483654" r:id="rId14"/>
    <p:sldLayoutId id="2147483650" r:id="rId15"/>
    <p:sldLayoutId id="2147483657" r:id="rId16"/>
    <p:sldLayoutId id="2147483668" r:id="rId17"/>
    <p:sldLayoutId id="2147483678" r:id="rId18"/>
    <p:sldLayoutId id="2147483681" r:id="rId19"/>
    <p:sldLayoutId id="2147483666" r:id="rId20"/>
    <p:sldLayoutId id="2147483669" r:id="rId21"/>
    <p:sldLayoutId id="2147483667" r:id="rId22"/>
    <p:sldLayoutId id="2147483655" r:id="rId23"/>
    <p:sldLayoutId id="2147483672" r:id="rId24"/>
    <p:sldLayoutId id="2147483673" r:id="rId25"/>
    <p:sldLayoutId id="2147483663" r:id="rId26"/>
    <p:sldLayoutId id="214748368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8920" y="4693617"/>
            <a:ext cx="6385335" cy="1212175"/>
          </a:xfrm>
        </p:spPr>
        <p:txBody>
          <a:bodyPr/>
          <a:lstStyle/>
          <a:p>
            <a:pPr algn="ctr"/>
            <a:r>
              <a:rPr lang="en-US" i="1" dirty="0"/>
              <a:t>Service Discovery Protocol for the IoT Ecosystem</a:t>
            </a:r>
            <a:r>
              <a:rPr lang="en-US" dirty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Sesi 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CIE - 409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45BFE7B-8507-A299-3BA9-D7039273A0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r="26641"/>
          <a:stretch/>
        </p:blipFill>
        <p:spPr>
          <a:xfrm>
            <a:off x="7384675" y="17769"/>
            <a:ext cx="4775947" cy="68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26E49A2-9BA1-F1DD-E5D8-2E90FAA3C9FC}"/>
              </a:ext>
            </a:extLst>
          </p:cNvPr>
          <p:cNvSpPr txBox="1">
            <a:spLocks/>
          </p:cNvSpPr>
          <p:nvPr/>
        </p:nvSpPr>
        <p:spPr>
          <a:xfrm>
            <a:off x="588969" y="1773946"/>
            <a:ext cx="6385335" cy="202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1168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3D66-334C-4DF8-9660-50FF6195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304E90D-BA22-9C69-1986-7AFD438444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DIO MESSAGE SAMPLE FLUTER MOBILE</a:t>
            </a:r>
            <a:endParaRPr lang="en-US" sz="28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2FF23-F506-AECD-D8DE-91BB1409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7" y="871799"/>
            <a:ext cx="6344535" cy="555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94071-A568-402A-C159-690A895C2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871799"/>
            <a:ext cx="5868219" cy="2191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A7139-AC44-DF6C-F0BC-45B031915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442" y="2825822"/>
            <a:ext cx="4819651" cy="3810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A3FCD6-6CE7-4F50-D91B-84D45060F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419" y="4866391"/>
            <a:ext cx="2181456" cy="18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496F-C425-5182-8CBD-E1F532C40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E6B8054-F8E0-306C-19BF-19C4979A0C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DIO MESSAGE SAMPLE FLUTER MOBILE</a:t>
            </a:r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62EC8-8CF4-60D2-3F08-04D221DC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8" y="871799"/>
            <a:ext cx="6128921" cy="563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EB431-E333-A46A-C169-1CAA1BD57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71799"/>
            <a:ext cx="5996428" cy="2975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313CB-3139-280B-799C-8EA8E2FB8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49" y="3847402"/>
            <a:ext cx="4911334" cy="24374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3CC78-5CC7-FF38-861A-D2AE19D71F32}"/>
              </a:ext>
            </a:extLst>
          </p:cNvPr>
          <p:cNvSpPr txBox="1"/>
          <p:nvPr/>
        </p:nvSpPr>
        <p:spPr>
          <a:xfrm>
            <a:off x="6457771" y="5514975"/>
            <a:ext cx="148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JSON </a:t>
            </a:r>
          </a:p>
          <a:p>
            <a:r>
              <a:rPr lang="en-US" dirty="0"/>
              <a:t>SAMPLE DATA</a:t>
            </a:r>
          </a:p>
        </p:txBody>
      </p:sp>
    </p:spTree>
    <p:extLst>
      <p:ext uri="{BB962C8B-B14F-4D97-AF65-F5344CB8AC3E}">
        <p14:creationId xmlns:p14="http://schemas.microsoft.com/office/powerpoint/2010/main" val="174630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D0EE6-087F-7C5C-282B-22EDC974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A41FB5A-8F46-5D6E-F2A1-CB03A32A6B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DIO MESSAGE SAMPLE FLUTER MOBILE</a:t>
            </a:r>
            <a:endParaRPr lang="en-US" sz="28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59CA2-E545-E1C0-68AB-2175BBE5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0" y="871799"/>
            <a:ext cx="5094920" cy="56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B7B33-093B-0F4F-F033-9B78DDE5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F8FD4B7-F75E-168D-08EA-582EA7E98E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Architecture of IEEE 802.15.4.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9CDAF-0260-E698-A5ED-6C2884BA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9" y="1293005"/>
            <a:ext cx="9758505" cy="48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4D0B9-FB74-A64F-0386-C826B3EA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F279C24-1C99-E7B5-DEC5-7F61DD6CC5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Network architecture of 6LoWPAN 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5FB12-EB31-5FC9-1277-BD8D9619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92" y="871799"/>
            <a:ext cx="7041566" cy="56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E22E-66A5-987E-A3DA-75301D7A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B540A5E-1253-C59D-C3AE-A2139D137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Protocol stack of 6LoWPAN </a:t>
            </a: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5BA6-456E-CB81-12DE-1CB32990A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4" y="1041091"/>
            <a:ext cx="10043873" cy="49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9D0B-215D-B192-6DB1-9F3D3A406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608D00A-D1DD-4B96-62BD-95BCDFFA2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i="1" dirty="0"/>
              <a:t>Bluetooth Low Energy 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3952-D85D-8920-43F5-2987AC55B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812" y="895873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b="1" dirty="0"/>
              <a:t>Bluetooth Low Energy (BLE)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Bluetooth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</a:t>
            </a:r>
            <a:r>
              <a:rPr lang="en-US" sz="1800" b="1" dirty="0" err="1"/>
              <a:t>jarak</a:t>
            </a:r>
            <a:r>
              <a:rPr lang="en-US" sz="1800" b="1" dirty="0"/>
              <a:t> </a:t>
            </a:r>
            <a:r>
              <a:rPr lang="en-US" sz="1800" b="1" dirty="0" err="1"/>
              <a:t>dekat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konsumsi</a:t>
            </a:r>
            <a:r>
              <a:rPr lang="en-US" sz="1800" b="1" dirty="0"/>
              <a:t> </a:t>
            </a:r>
            <a:r>
              <a:rPr lang="en-US" sz="1800" b="1" dirty="0" err="1"/>
              <a:t>daya</a:t>
            </a:r>
            <a:r>
              <a:rPr lang="en-US" sz="1800" b="1" dirty="0"/>
              <a:t> yang sangat </a:t>
            </a:r>
            <a:r>
              <a:rPr lang="en-US" sz="1800" b="1" dirty="0" err="1"/>
              <a:t>rendah</a:t>
            </a:r>
            <a:r>
              <a:rPr lang="en-US" sz="1800" dirty="0"/>
              <a:t>. BLE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diperkenalkan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spesifikasi</a:t>
            </a:r>
            <a:r>
              <a:rPr lang="en-US" sz="1800" dirty="0"/>
              <a:t> inti </a:t>
            </a:r>
            <a:r>
              <a:rPr lang="en-US" sz="1800" b="1" dirty="0"/>
              <a:t>Bluetooth 4.0</a:t>
            </a:r>
            <a:r>
              <a:rPr lang="en-US" sz="1800" dirty="0"/>
              <a:t>. Karena </a:t>
            </a:r>
            <a:r>
              <a:rPr lang="en-US" sz="1800" dirty="0" err="1"/>
              <a:t>hemat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, BLE sangat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pada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b="1" dirty="0"/>
              <a:t>smartwatch, sensor </a:t>
            </a:r>
            <a:r>
              <a:rPr lang="en-US" sz="1800" b="1" dirty="0" err="1"/>
              <a:t>kesehatan</a:t>
            </a:r>
            <a:r>
              <a:rPr lang="en-US" sz="1800" b="1" dirty="0"/>
              <a:t>, </a:t>
            </a:r>
            <a:r>
              <a:rPr lang="en-US" sz="1800" b="1" dirty="0" err="1"/>
              <a:t>alat</a:t>
            </a:r>
            <a:r>
              <a:rPr lang="en-US" sz="1800" b="1" dirty="0"/>
              <a:t> monitoring, beacon, dan </a:t>
            </a:r>
            <a:r>
              <a:rPr lang="en-US" sz="1800" b="1" dirty="0" err="1"/>
              <a:t>perangkat</a:t>
            </a:r>
            <a:r>
              <a:rPr lang="en-US" sz="1800" b="1" dirty="0"/>
              <a:t> </a:t>
            </a:r>
            <a:r>
              <a:rPr lang="en-US" sz="1800" b="1" dirty="0" err="1"/>
              <a:t>pintar</a:t>
            </a:r>
            <a:r>
              <a:rPr lang="en-US" sz="1800" b="1" dirty="0"/>
              <a:t> </a:t>
            </a:r>
            <a:r>
              <a:rPr lang="en-US" sz="1800" b="1" dirty="0" err="1"/>
              <a:t>lainnya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lama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.</a:t>
            </a:r>
          </a:p>
          <a:p>
            <a:r>
              <a:rPr lang="en-US" sz="1800" dirty="0"/>
              <a:t>Inti </a:t>
            </a:r>
            <a:r>
              <a:rPr lang="en-US" sz="1800" dirty="0" err="1"/>
              <a:t>dari</a:t>
            </a:r>
            <a:r>
              <a:rPr lang="en-US" sz="1800" dirty="0"/>
              <a:t> BLE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kemampuannya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. Jadi,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lama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mengganti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mengisi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. </a:t>
            </a:r>
            <a:r>
              <a:rPr lang="en-US" sz="1800" dirty="0" err="1"/>
              <a:t>Inilah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BLE </a:t>
            </a:r>
            <a:r>
              <a:rPr lang="en-US" sz="1800" dirty="0" err="1"/>
              <a:t>menjadi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yang sangat </a:t>
            </a:r>
            <a:r>
              <a:rPr lang="en-US" sz="1800" dirty="0" err="1"/>
              <a:t>populer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IoT.</a:t>
            </a:r>
          </a:p>
          <a:p>
            <a:r>
              <a:rPr lang="en-US" sz="1800" b="1" dirty="0"/>
              <a:t>physical layer</a:t>
            </a:r>
            <a:r>
              <a:rPr lang="en-US" sz="1800" dirty="0"/>
              <a:t> dan </a:t>
            </a:r>
            <a:r>
              <a:rPr lang="en-US" sz="1800" b="1" dirty="0"/>
              <a:t>link layer</a:t>
            </a:r>
            <a:r>
              <a:rPr lang="en-US" sz="1800" dirty="0"/>
              <a:t>. </a:t>
            </a:r>
            <a:r>
              <a:rPr lang="en-US" sz="1800" b="1" dirty="0"/>
              <a:t>Physical layer</a:t>
            </a:r>
            <a:r>
              <a:rPr lang="en-US" sz="1800" dirty="0"/>
              <a:t> </a:t>
            </a:r>
            <a:r>
              <a:rPr lang="en-US" sz="1800" dirty="0" err="1"/>
              <a:t>bertugas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dan </a:t>
            </a:r>
            <a:r>
              <a:rPr lang="en-US" sz="1800" dirty="0" err="1"/>
              <a:t>mengirimkan</a:t>
            </a:r>
            <a:r>
              <a:rPr lang="en-US" sz="1800" dirty="0"/>
              <a:t> bit data,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proses </a:t>
            </a:r>
            <a:r>
              <a:rPr lang="en-US" sz="1800" dirty="0" err="1"/>
              <a:t>transmisi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.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b="1" dirty="0"/>
              <a:t>link layer</a:t>
            </a:r>
            <a:r>
              <a:rPr lang="en-US" sz="1800" dirty="0"/>
              <a:t> </a:t>
            </a:r>
            <a:r>
              <a:rPr lang="en-US" sz="1800" dirty="0" err="1"/>
              <a:t>bertugas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agar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, 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b="1" dirty="0"/>
              <a:t>media access control</a:t>
            </a:r>
            <a:r>
              <a:rPr lang="en-US" sz="1800" dirty="0"/>
              <a:t>,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b="1" dirty="0"/>
              <a:t>error control</a:t>
            </a:r>
            <a:r>
              <a:rPr lang="en-US" sz="1800" dirty="0"/>
              <a:t>,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b="1" dirty="0" err="1"/>
              <a:t>koneksi</a:t>
            </a:r>
            <a:r>
              <a:rPr lang="en-US" sz="1800" dirty="0"/>
              <a:t>, dan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b="1" dirty="0"/>
              <a:t>flow control</a:t>
            </a:r>
            <a:r>
              <a:rPr lang="en-US" sz="1800" dirty="0"/>
              <a:t> agar data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tertib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Intinya</a:t>
            </a:r>
            <a:r>
              <a:rPr lang="en-US" sz="1800" dirty="0"/>
              <a:t> : </a:t>
            </a:r>
            <a:r>
              <a:rPr lang="en-US" sz="1800" b="1" dirty="0"/>
              <a:t>BLE </a:t>
            </a:r>
            <a:r>
              <a:rPr lang="en-US" sz="1800" b="1" dirty="0" err="1"/>
              <a:t>adalah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</a:t>
            </a:r>
            <a:r>
              <a:rPr lang="en-US" sz="1800" b="1" dirty="0" err="1"/>
              <a:t>nirkabel</a:t>
            </a:r>
            <a:r>
              <a:rPr lang="en-US" sz="1800" b="1" dirty="0"/>
              <a:t> </a:t>
            </a:r>
            <a:r>
              <a:rPr lang="en-US" sz="1800" b="1" dirty="0" err="1"/>
              <a:t>jarak</a:t>
            </a:r>
            <a:r>
              <a:rPr lang="en-US" sz="1800" b="1" dirty="0"/>
              <a:t> </a:t>
            </a:r>
            <a:r>
              <a:rPr lang="en-US" sz="1800" b="1" dirty="0" err="1"/>
              <a:t>dekat</a:t>
            </a:r>
            <a:r>
              <a:rPr lang="en-US" sz="1800" b="1" dirty="0"/>
              <a:t> yang </a:t>
            </a:r>
            <a:r>
              <a:rPr lang="en-US" sz="1800" b="1" dirty="0" err="1"/>
              <a:t>hemat</a:t>
            </a:r>
            <a:r>
              <a:rPr lang="en-US" sz="1800" b="1" dirty="0"/>
              <a:t> </a:t>
            </a:r>
            <a:r>
              <a:rPr lang="en-US" sz="1800" b="1" dirty="0" err="1"/>
              <a:t>energi</a:t>
            </a:r>
            <a:r>
              <a:rPr lang="en-US" sz="1800" b="1" dirty="0"/>
              <a:t> dan sangat </a:t>
            </a:r>
            <a:r>
              <a:rPr lang="en-US" sz="1800" b="1" dirty="0" err="1"/>
              <a:t>sesuai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perangkat</a:t>
            </a:r>
            <a:r>
              <a:rPr lang="en-US" sz="1800" b="1" dirty="0"/>
              <a:t> IoT yang </a:t>
            </a:r>
            <a:r>
              <a:rPr lang="en-US" sz="1800" b="1" dirty="0" err="1"/>
              <a:t>membutuhkan</a:t>
            </a:r>
            <a:r>
              <a:rPr lang="en-US" sz="1800" b="1" dirty="0"/>
              <a:t> </a:t>
            </a:r>
            <a:r>
              <a:rPr lang="en-US" sz="1800" b="1" dirty="0" err="1"/>
              <a:t>koneksi</a:t>
            </a:r>
            <a:r>
              <a:rPr lang="en-US" sz="1800" b="1" dirty="0"/>
              <a:t> </a:t>
            </a:r>
            <a:r>
              <a:rPr lang="en-US" sz="1800" b="1" dirty="0" err="1"/>
              <a:t>stabil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daya</a:t>
            </a:r>
            <a:r>
              <a:rPr lang="en-US" sz="1800" b="1" dirty="0"/>
              <a:t> </a:t>
            </a:r>
            <a:r>
              <a:rPr lang="en-US" sz="1800" b="1" dirty="0" err="1"/>
              <a:t>rendah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393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DE1A-9A25-C63C-A41E-BF7C7029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14E70B6-A29E-B573-E808-687750328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Protocol stack of BLE </a:t>
            </a: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869BF-C182-8BF1-C51B-26939497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6" y="763573"/>
            <a:ext cx="9556388" cy="58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67DA-AFD9-9B87-F8EF-CB935A70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F8721-9C0A-60D3-8615-F85042ED4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i="1" dirty="0"/>
              <a:t>Long Term Evolution-Advanced </a:t>
            </a:r>
            <a:endParaRPr lang="en-US" sz="2800" u="sn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8929A6-7DA4-ACA0-5B04-DED32F01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87" y="1138499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b="1" dirty="0"/>
              <a:t>Long Term Evolution-Advanced (LTE-Advanced)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b="1" dirty="0"/>
              <a:t>LTE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yang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dikenal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b="1" dirty="0"/>
              <a:t>4G LTE</a:t>
            </a:r>
            <a:r>
              <a:rPr lang="en-US" sz="1800" dirty="0"/>
              <a:t>.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seluler</a:t>
            </a:r>
            <a:r>
              <a:rPr lang="en-US" sz="1800" dirty="0"/>
              <a:t> </a:t>
            </a:r>
            <a:r>
              <a:rPr lang="en-US" sz="1800" dirty="0" err="1"/>
              <a:t>nirkabel</a:t>
            </a:r>
            <a:r>
              <a:rPr lang="en-US" sz="1800" dirty="0"/>
              <a:t>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b="1" dirty="0" err="1"/>
              <a:t>kecepatan</a:t>
            </a:r>
            <a:r>
              <a:rPr lang="en-US" sz="1800" b="1" dirty="0"/>
              <a:t> transfer data yang </a:t>
            </a:r>
            <a:r>
              <a:rPr lang="en-US" sz="1800" b="1" dirty="0" err="1"/>
              <a:t>tinggi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data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 dan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stabil</a:t>
            </a:r>
            <a:r>
              <a:rPr lang="en-US" sz="1800" dirty="0"/>
              <a:t>. Pada </a:t>
            </a:r>
            <a:r>
              <a:rPr lang="en-US" sz="1800" dirty="0" err="1"/>
              <a:t>konteks</a:t>
            </a:r>
            <a:r>
              <a:rPr lang="en-US" sz="1800" dirty="0"/>
              <a:t> IoT, LTE-Advanced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koneksi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, </a:t>
            </a:r>
            <a:r>
              <a:rPr lang="en-US" sz="1800" dirty="0" err="1"/>
              <a:t>mobilitas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, dan </a:t>
            </a:r>
            <a:r>
              <a:rPr lang="en-US" sz="1800" dirty="0" err="1"/>
              <a:t>pengiriman</a:t>
            </a:r>
            <a:r>
              <a:rPr lang="en-US" sz="1800" dirty="0"/>
              <a:t> data yang </a:t>
            </a:r>
            <a:r>
              <a:rPr lang="en-US" sz="1800" dirty="0" err="1"/>
              <a:t>cepat</a:t>
            </a:r>
            <a:r>
              <a:rPr lang="en-US" sz="1800" dirty="0"/>
              <a:t>.</a:t>
            </a:r>
          </a:p>
          <a:p>
            <a:r>
              <a:rPr lang="en-US" sz="1800" dirty="0"/>
              <a:t>LTE-Advanced </a:t>
            </a:r>
            <a:r>
              <a:rPr lang="en-US" sz="1800" dirty="0" err="1"/>
              <a:t>hadir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performa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nirkabel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. Pada slide </a:t>
            </a:r>
            <a:r>
              <a:rPr lang="en-US" sz="1800" dirty="0" err="1"/>
              <a:t>disebutkan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performa</a:t>
            </a:r>
            <a:r>
              <a:rPr lang="en-US" sz="1800" dirty="0"/>
              <a:t>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b="1" dirty="0"/>
              <a:t>50 kali </a:t>
            </a:r>
            <a:r>
              <a:rPr lang="en-US" sz="1800" b="1" dirty="0" err="1"/>
              <a:t>lebih</a:t>
            </a:r>
            <a:r>
              <a:rPr lang="en-US" sz="1800" b="1" dirty="0"/>
              <a:t> </a:t>
            </a:r>
            <a:r>
              <a:rPr lang="en-US" sz="1800" b="1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dibanding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nirkabel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. </a:t>
            </a:r>
            <a:r>
              <a:rPr lang="en-US" sz="1800" dirty="0" err="1"/>
              <a:t>Artinya</a:t>
            </a:r>
            <a:r>
              <a:rPr lang="en-US" sz="1800" dirty="0"/>
              <a:t>, LTE-Advanced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kapasitas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, </a:t>
            </a:r>
            <a:r>
              <a:rPr lang="en-US" sz="1800" dirty="0" err="1"/>
              <a:t>kecepatan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, dan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yang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data </a:t>
            </a:r>
            <a:r>
              <a:rPr lang="en-US" sz="1800" dirty="0" err="1"/>
              <a:t>secara</a:t>
            </a:r>
            <a:r>
              <a:rPr lang="en-US" sz="1800" dirty="0"/>
              <a:t> real-time. </a:t>
            </a:r>
          </a:p>
          <a:p>
            <a:r>
              <a:rPr lang="en-US" sz="1800" b="1" dirty="0"/>
              <a:t>LTE broadcast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b="1" dirty="0"/>
              <a:t>single-frequency network (SFN)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siaran</a:t>
            </a:r>
            <a:r>
              <a:rPr lang="en-US" sz="1800" dirty="0"/>
              <a:t> yang </a:t>
            </a:r>
            <a:r>
              <a:rPr lang="en-US" sz="1800" dirty="0" err="1"/>
              <a:t>beroperasi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mode broadcast pada </a:t>
            </a:r>
            <a:r>
              <a:rPr lang="en-US" sz="1800" dirty="0" err="1"/>
              <a:t>frekuensi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.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data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sekaligus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IoT,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bermanfaat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data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tersebar</a:t>
            </a:r>
            <a:r>
              <a:rPr lang="en-US" sz="1800" dirty="0"/>
              <a:t> di area </a:t>
            </a:r>
            <a:r>
              <a:rPr lang="en-US" sz="1800" dirty="0" err="1"/>
              <a:t>luas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Intinya</a:t>
            </a:r>
            <a:r>
              <a:rPr lang="en-US" sz="1800" dirty="0"/>
              <a:t> : </a:t>
            </a:r>
            <a:r>
              <a:rPr lang="en-US" sz="1800" b="1" dirty="0"/>
              <a:t>LTE-Advanced </a:t>
            </a:r>
            <a:r>
              <a:rPr lang="en-US" sz="1800" b="1" dirty="0" err="1"/>
              <a:t>adalah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jaringan</a:t>
            </a:r>
            <a:r>
              <a:rPr lang="en-US" sz="1800" b="1" dirty="0"/>
              <a:t> </a:t>
            </a:r>
            <a:r>
              <a:rPr lang="en-US" sz="1800" b="1" dirty="0" err="1"/>
              <a:t>seluler</a:t>
            </a:r>
            <a:r>
              <a:rPr lang="en-US" sz="1800" b="1" dirty="0"/>
              <a:t> 4G yang </a:t>
            </a:r>
            <a:r>
              <a:rPr lang="en-US" sz="1800" b="1" dirty="0" err="1"/>
              <a:t>memiliki</a:t>
            </a:r>
            <a:r>
              <a:rPr lang="en-US" sz="1800" b="1" dirty="0"/>
              <a:t> </a:t>
            </a:r>
            <a:r>
              <a:rPr lang="en-US" sz="1800" b="1" dirty="0" err="1"/>
              <a:t>kecepatan</a:t>
            </a:r>
            <a:r>
              <a:rPr lang="en-US" sz="1800" b="1" dirty="0"/>
              <a:t> </a:t>
            </a:r>
            <a:r>
              <a:rPr lang="en-US" sz="1800" b="1" dirty="0" err="1"/>
              <a:t>tinggi</a:t>
            </a:r>
            <a:r>
              <a:rPr lang="en-US" sz="1800" b="1" dirty="0"/>
              <a:t>, </a:t>
            </a:r>
            <a:r>
              <a:rPr lang="en-US" sz="1800" b="1" dirty="0" err="1"/>
              <a:t>performa</a:t>
            </a:r>
            <a:r>
              <a:rPr lang="en-US" sz="1800" b="1" dirty="0"/>
              <a:t> </a:t>
            </a:r>
            <a:r>
              <a:rPr lang="en-US" sz="1800" b="1" dirty="0" err="1"/>
              <a:t>lebih</a:t>
            </a:r>
            <a:r>
              <a:rPr lang="en-US" sz="1800" b="1" dirty="0"/>
              <a:t> </a:t>
            </a:r>
            <a:r>
              <a:rPr lang="en-US" sz="1800" b="1" dirty="0" err="1"/>
              <a:t>baik</a:t>
            </a:r>
            <a:r>
              <a:rPr lang="en-US" sz="1800" b="1" dirty="0"/>
              <a:t>, dan </a:t>
            </a:r>
            <a:r>
              <a:rPr lang="en-US" sz="1800" b="1" dirty="0" err="1"/>
              <a:t>cocok</a:t>
            </a:r>
            <a:r>
              <a:rPr lang="en-US" sz="1800" b="1" dirty="0"/>
              <a:t> </a:t>
            </a:r>
            <a:r>
              <a:rPr lang="en-US" sz="1800" b="1" dirty="0" err="1"/>
              <a:t>digunakan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data pada </a:t>
            </a:r>
            <a:r>
              <a:rPr lang="en-US" sz="1800" b="1" dirty="0" err="1"/>
              <a:t>sistem</a:t>
            </a:r>
            <a:r>
              <a:rPr lang="en-US" sz="1800" b="1" dirty="0"/>
              <a:t> IoT </a:t>
            </a:r>
            <a:r>
              <a:rPr lang="en-US" sz="1800" b="1" dirty="0" err="1"/>
              <a:t>berskala</a:t>
            </a:r>
            <a:r>
              <a:rPr lang="en-US" sz="1800" b="1" dirty="0"/>
              <a:t> </a:t>
            </a:r>
            <a:r>
              <a:rPr lang="en-US" sz="1800" b="1" dirty="0" err="1"/>
              <a:t>luas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03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AEBC-7686-F26E-F50D-64897A06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C16DB6-320B-6631-679F-B90DF7EBE4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Components of RFID system. 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4073E-2374-64D8-3905-CC64EAF8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2" y="1138499"/>
            <a:ext cx="8034415" cy="533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CF03E-DD94-D94B-C94F-2B54B84AA7AB}"/>
              </a:ext>
            </a:extLst>
          </p:cNvPr>
          <p:cNvSpPr txBox="1"/>
          <p:nvPr/>
        </p:nvSpPr>
        <p:spPr>
          <a:xfrm>
            <a:off x="8086725" y="1305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Object Naming Service</a:t>
            </a:r>
          </a:p>
        </p:txBody>
      </p:sp>
    </p:spTree>
    <p:extLst>
      <p:ext uri="{BB962C8B-B14F-4D97-AF65-F5344CB8AC3E}">
        <p14:creationId xmlns:p14="http://schemas.microsoft.com/office/powerpoint/2010/main" val="231223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99648" y="278569"/>
            <a:ext cx="6501652" cy="489286"/>
          </a:xfrm>
        </p:spPr>
        <p:txBody>
          <a:bodyPr anchor="b">
            <a:noAutofit/>
          </a:bodyPr>
          <a:lstStyle/>
          <a:p>
            <a:r>
              <a:rPr lang="en-US" sz="2400" dirty="0"/>
              <a:t>Service Discovery Protocol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IoT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7C8988-CFFE-25BC-C399-7D5E400FBC2A}"/>
              </a:ext>
            </a:extLst>
          </p:cNvPr>
          <p:cNvSpPr txBox="1">
            <a:spLocks/>
          </p:cNvSpPr>
          <p:nvPr/>
        </p:nvSpPr>
        <p:spPr>
          <a:xfrm>
            <a:off x="3899648" y="861060"/>
            <a:ext cx="8126700" cy="571837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Service Discovery Protocol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Ekosistem</a:t>
            </a:r>
            <a:r>
              <a:rPr lang="en-US" sz="1800" b="1" dirty="0"/>
              <a:t> IoT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agar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b="1" dirty="0" err="1"/>
              <a:t>menemukan</a:t>
            </a:r>
            <a:r>
              <a:rPr lang="en-US" sz="1800" b="1" dirty="0"/>
              <a:t> </a:t>
            </a:r>
            <a:r>
              <a:rPr lang="en-US" sz="1800" b="1" dirty="0" err="1"/>
              <a:t>perangkat</a:t>
            </a:r>
            <a:r>
              <a:rPr lang="en-US" sz="1800" b="1" dirty="0"/>
              <a:t> lain dan </a:t>
            </a:r>
            <a:r>
              <a:rPr lang="en-US" sz="1800" b="1" dirty="0" err="1"/>
              <a:t>layanan</a:t>
            </a:r>
            <a:r>
              <a:rPr lang="en-US" sz="1800" b="1" dirty="0"/>
              <a:t> yang </a:t>
            </a:r>
            <a:r>
              <a:rPr lang="en-US" sz="1800" b="1" dirty="0" err="1"/>
              <a:t>tersedia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otomatis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. Jadi,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dikonfigurasi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manual,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service discovery </a:t>
            </a:r>
            <a:r>
              <a:rPr lang="en-US" sz="1800" dirty="0" err="1"/>
              <a:t>sebuah</a:t>
            </a:r>
            <a:r>
              <a:rPr lang="en-US" sz="1800" dirty="0"/>
              <a:t> sensor, gateway, printer, </a:t>
            </a:r>
            <a:r>
              <a:rPr lang="en-US" sz="1800" dirty="0" err="1"/>
              <a:t>kamera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mengenali</a:t>
            </a:r>
            <a:r>
              <a:rPr lang="en-US" sz="1800" dirty="0"/>
              <a:t> dan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. Pada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/>
              <a:t>Pertemuan</a:t>
            </a:r>
            <a:r>
              <a:rPr lang="en-US" sz="1800" dirty="0"/>
              <a:t> 4, </a:t>
            </a:r>
            <a:r>
              <a:rPr lang="en-US" sz="1800" dirty="0" err="1"/>
              <a:t>topik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memang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fokus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, dan </a:t>
            </a:r>
            <a:r>
              <a:rPr lang="en-US" sz="1800" dirty="0" err="1"/>
              <a:t>contohnya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b="1" dirty="0" err="1"/>
              <a:t>mDNS</a:t>
            </a:r>
            <a:r>
              <a:rPr lang="en-US" sz="1800" b="1" dirty="0"/>
              <a:t>, DNS-SD, dan UPnP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IoT, service discovery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dan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dinamis</a:t>
            </a:r>
            <a:r>
              <a:rPr lang="en-US" sz="1800" dirty="0"/>
              <a:t>. Ada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ada</a:t>
            </a:r>
            <a:r>
              <a:rPr lang="en-US" sz="1800" dirty="0"/>
              <a:t> yang </a:t>
            </a:r>
            <a:r>
              <a:rPr lang="en-US" sz="1800" dirty="0" err="1"/>
              <a:t>berpindah</a:t>
            </a:r>
            <a:r>
              <a:rPr lang="en-US" sz="1800" dirty="0"/>
              <a:t>, dan </a:t>
            </a:r>
            <a:r>
              <a:rPr lang="en-US" sz="1800" dirty="0" err="1"/>
              <a:t>ada</a:t>
            </a:r>
            <a:r>
              <a:rPr lang="en-US" sz="1800" dirty="0"/>
              <a:t> juga yang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pada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service discovery protocol,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dikelola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mencari</a:t>
            </a:r>
            <a:r>
              <a:rPr lang="en-US" sz="1800" dirty="0"/>
              <a:t> </a:t>
            </a:r>
            <a:r>
              <a:rPr lang="en-US" sz="1800" dirty="0" err="1"/>
              <a:t>alamat</a:t>
            </a:r>
            <a:r>
              <a:rPr lang="en-US" sz="1800" dirty="0"/>
              <a:t>, </a:t>
            </a:r>
            <a:r>
              <a:rPr lang="en-US" sz="1800" dirty="0" err="1"/>
              <a:t>fungsi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pengaturan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per </a:t>
            </a:r>
            <a:r>
              <a:rPr lang="en-US" sz="1800" dirty="0" err="1"/>
              <a:t>satu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Sederhananya</a:t>
            </a:r>
            <a:r>
              <a:rPr lang="en-US" sz="1800" dirty="0"/>
              <a:t>, service discovery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“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berkenalan</a:t>
            </a:r>
            <a:r>
              <a:rPr lang="en-US" sz="1800" dirty="0"/>
              <a:t>” </a:t>
            </a:r>
            <a:r>
              <a:rPr lang="en-US" sz="1800" dirty="0" err="1"/>
              <a:t>antarperangkat</a:t>
            </a:r>
            <a:r>
              <a:rPr lang="en-US" sz="1800" dirty="0"/>
              <a:t> di </a:t>
            </a:r>
            <a:r>
              <a:rPr lang="en-US" sz="1800" dirty="0" err="1"/>
              <a:t>jaringan</a:t>
            </a:r>
            <a:r>
              <a:rPr lang="en-US" sz="1800" dirty="0"/>
              <a:t>. </a:t>
            </a:r>
            <a:r>
              <a:rPr lang="en-US" sz="1800" dirty="0" err="1"/>
              <a:t>Misalnya</a:t>
            </a:r>
            <a:r>
              <a:rPr lang="en-US" sz="1800" dirty="0"/>
              <a:t>,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di </a:t>
            </a:r>
            <a:r>
              <a:rPr lang="en-US" sz="1800" dirty="0" err="1"/>
              <a:t>ponsel</a:t>
            </a:r>
            <a:r>
              <a:rPr lang="en-US" sz="1800" dirty="0"/>
              <a:t> </a:t>
            </a:r>
            <a:r>
              <a:rPr lang="en-US" sz="1800" dirty="0" err="1"/>
              <a:t>ingin</a:t>
            </a:r>
            <a:r>
              <a:rPr lang="en-US" sz="1800" dirty="0"/>
              <a:t>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lampu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, printer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gateway sensor di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lokal</a:t>
            </a:r>
            <a:r>
              <a:rPr lang="en-US" sz="1800" dirty="0"/>
              <a:t>. </a:t>
            </a:r>
            <a:r>
              <a:rPr lang="en-US" sz="1800" dirty="0" err="1"/>
              <a:t>Protokol</a:t>
            </a:r>
            <a:r>
              <a:rPr lang="en-US" sz="1800" dirty="0"/>
              <a:t> service discovery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yang </a:t>
            </a:r>
            <a:r>
              <a:rPr lang="en-US" sz="1800" dirty="0" err="1"/>
              <a:t>tersedia</a:t>
            </a:r>
            <a:r>
              <a:rPr lang="en-US" sz="1800" dirty="0"/>
              <a:t>, </a:t>
            </a:r>
            <a:r>
              <a:rPr lang="en-US" sz="1800" dirty="0" err="1"/>
              <a:t>alamatnya</a:t>
            </a:r>
            <a:r>
              <a:rPr lang="en-US" sz="1800" dirty="0"/>
              <a:t> di mana, dan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diakses</a:t>
            </a:r>
            <a:r>
              <a:rPr lang="en-US" sz="1800" dirty="0"/>
              <a:t>. </a:t>
            </a:r>
            <a:r>
              <a:rPr lang="en-US" sz="1800" dirty="0" err="1"/>
              <a:t>Itulah</a:t>
            </a:r>
            <a:r>
              <a:rPr lang="en-US" sz="1800" dirty="0"/>
              <a:t> </a:t>
            </a:r>
            <a:r>
              <a:rPr lang="en-US" sz="1800" dirty="0" err="1"/>
              <a:t>sebabnya</a:t>
            </a:r>
            <a:r>
              <a:rPr lang="en-US" sz="1800" dirty="0"/>
              <a:t> service discovery sangat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IoT, </a:t>
            </a:r>
            <a:r>
              <a:rPr lang="en-US" sz="1800" dirty="0" err="1"/>
              <a:t>karena</a:t>
            </a:r>
            <a:r>
              <a:rPr lang="en-US" sz="1800" dirty="0"/>
              <a:t> IoT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soal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terhubung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soal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b="1" dirty="0" err="1"/>
              <a:t>saling</a:t>
            </a:r>
            <a:r>
              <a:rPr lang="en-US" sz="1800" b="1" dirty="0"/>
              <a:t> </a:t>
            </a:r>
            <a:r>
              <a:rPr lang="en-US" sz="1800" b="1" dirty="0" err="1"/>
              <a:t>menemukan</a:t>
            </a:r>
            <a:r>
              <a:rPr lang="en-US" sz="1800" b="1" dirty="0"/>
              <a:t> dan </a:t>
            </a:r>
            <a:r>
              <a:rPr lang="en-US" sz="1800" b="1" dirty="0" err="1"/>
              <a:t>saling</a:t>
            </a:r>
            <a:r>
              <a:rPr lang="en-US" sz="1800" b="1" dirty="0"/>
              <a:t> </a:t>
            </a:r>
            <a:r>
              <a:rPr lang="en-US" sz="1800" b="1" dirty="0" err="1"/>
              <a:t>berkomunikasi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otomatis</a:t>
            </a:r>
            <a:r>
              <a:rPr lang="en-US" sz="18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B4E5-CC0B-CB8A-92AD-443C260B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344" cy="348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76756-A4AF-F99F-F2F8-949F4D76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27"/>
            <a:ext cx="3666344" cy="26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347CB-F2BE-9747-0A5F-5983B31D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4E8A725-9CA2-5464-0653-5AEB10BFA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2788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Different Types of EPC Tags,</a:t>
            </a:r>
            <a:br>
              <a:rPr lang="en-US" sz="2800" dirty="0"/>
            </a:br>
            <a:r>
              <a:rPr lang="en-US" sz="2800" dirty="0"/>
              <a:t>EPC Tags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tag pada </a:t>
            </a:r>
            <a:r>
              <a:rPr lang="en-US" sz="2800" dirty="0" err="1"/>
              <a:t>sistem</a:t>
            </a:r>
            <a:r>
              <a:rPr lang="en-US" sz="2800" dirty="0"/>
              <a:t> RFID yang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baca</a:t>
            </a:r>
            <a:r>
              <a:rPr lang="en-US" sz="2800" dirty="0"/>
              <a:t>/</a:t>
            </a:r>
            <a:r>
              <a:rPr lang="en-US" sz="2800" dirty="0" err="1"/>
              <a:t>tulis</a:t>
            </a:r>
            <a:r>
              <a:rPr lang="en-US" sz="2800" dirty="0"/>
              <a:t> </a:t>
            </a:r>
            <a:endParaRPr lang="en-US" sz="2800" u="sng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D7057-1FBF-77E9-932E-3C1F00C85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41841"/>
              </p:ext>
            </p:extLst>
          </p:nvPr>
        </p:nvGraphicFramePr>
        <p:xfrm>
          <a:off x="901831" y="1687934"/>
          <a:ext cx="9811840" cy="4373169"/>
        </p:xfrm>
        <a:graphic>
          <a:graphicData uri="http://schemas.openxmlformats.org/drawingml/2006/table">
            <a:tbl>
              <a:tblPr/>
              <a:tblGrid>
                <a:gridCol w="1517519">
                  <a:extLst>
                    <a:ext uri="{9D8B030D-6E8A-4147-A177-3AD203B41FA5}">
                      <a16:colId xmlns:a16="http://schemas.microsoft.com/office/drawing/2014/main" val="2000409353"/>
                    </a:ext>
                  </a:extLst>
                </a:gridCol>
                <a:gridCol w="3388401">
                  <a:extLst>
                    <a:ext uri="{9D8B030D-6E8A-4147-A177-3AD203B41FA5}">
                      <a16:colId xmlns:a16="http://schemas.microsoft.com/office/drawing/2014/main" val="1078979684"/>
                    </a:ext>
                  </a:extLst>
                </a:gridCol>
                <a:gridCol w="1669374">
                  <a:extLst>
                    <a:ext uri="{9D8B030D-6E8A-4147-A177-3AD203B41FA5}">
                      <a16:colId xmlns:a16="http://schemas.microsoft.com/office/drawing/2014/main" val="3439965322"/>
                    </a:ext>
                  </a:extLst>
                </a:gridCol>
                <a:gridCol w="3236546">
                  <a:extLst>
                    <a:ext uri="{9D8B030D-6E8A-4147-A177-3AD203B41FA5}">
                      <a16:colId xmlns:a16="http://schemas.microsoft.com/office/drawing/2014/main" val="2313439042"/>
                    </a:ext>
                  </a:extLst>
                </a:gridCol>
              </a:tblGrid>
              <a:tr h="341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EPC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Deskripsi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Jenis Tag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Fungsi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774700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0</a:t>
                      </a:r>
                      <a:endParaRPr lang="en-US" sz="170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Hanya dapat dibaca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Pasif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Data ditulis sekali dan dapat dibaca berkali-kali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491272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1</a:t>
                      </a:r>
                      <a:endParaRPr lang="en-US" sz="170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 err="1"/>
                        <a:t>Ditulis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sekali</a:t>
                      </a:r>
                      <a:r>
                        <a:rPr lang="en-US" sz="1700" dirty="0"/>
                        <a:t> dan </a:t>
                      </a:r>
                      <a:r>
                        <a:rPr lang="en-US" sz="1700" dirty="0" err="1"/>
                        <a:t>hanya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dibaca</a:t>
                      </a:r>
                      <a:endParaRPr lang="en-US" sz="17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Pasif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700"/>
                        <a:t>Data ditulis sekali lalu dibaca berkali-kali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58142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2</a:t>
                      </a:r>
                      <a:endParaRPr lang="en-US" sz="170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Dapat dibaca atau ditulis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Pasif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Data dapat dibaca atau ditulis berkali-kali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715025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3</a:t>
                      </a:r>
                      <a:endParaRPr lang="en-US" sz="170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Dapat dibaca atau ditulis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Semi-pasif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Dapat dipasang bersama sensor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158498"/>
                  </a:ext>
                </a:extLst>
              </a:tr>
              <a:tr h="16210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4</a:t>
                      </a:r>
                      <a:endParaRPr lang="en-US" sz="170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Dapat dibaca atau ditulis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Aktif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 err="1"/>
                        <a:t>Dapat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dipasang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bersama</a:t>
                      </a:r>
                      <a:r>
                        <a:rPr lang="en-US" sz="1700" dirty="0"/>
                        <a:t> sensor dan </a:t>
                      </a:r>
                      <a:r>
                        <a:rPr lang="en-US" sz="1700" dirty="0" err="1"/>
                        <a:t>memiliki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kemampuan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komunikasi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dengan</a:t>
                      </a:r>
                      <a:r>
                        <a:rPr lang="en-US" sz="1700" dirty="0"/>
                        <a:t> reader </a:t>
                      </a:r>
                      <a:r>
                        <a:rPr lang="en-US" sz="1700" dirty="0" err="1"/>
                        <a:t>menggunakan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gelombang</a:t>
                      </a:r>
                      <a:r>
                        <a:rPr lang="en-US" sz="1700" dirty="0"/>
                        <a:t> radio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70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1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70C0-7B23-D515-9CB6-D43F9D68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92E3E0D-35CE-8EA0-4775-3158CAAA71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Key Use Cases of LTE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33D203-F46F-CC46-1927-2DE20DAC9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33071"/>
              </p:ext>
            </p:extLst>
          </p:nvPr>
        </p:nvGraphicFramePr>
        <p:xfrm>
          <a:off x="646938" y="1406525"/>
          <a:ext cx="10212324" cy="4351338"/>
        </p:xfrm>
        <a:graphic>
          <a:graphicData uri="http://schemas.openxmlformats.org/drawingml/2006/table">
            <a:tbl>
              <a:tblPr/>
              <a:tblGrid>
                <a:gridCol w="5106162">
                  <a:extLst>
                    <a:ext uri="{9D8B030D-6E8A-4147-A177-3AD203B41FA5}">
                      <a16:colId xmlns:a16="http://schemas.microsoft.com/office/drawing/2014/main" val="1611767486"/>
                    </a:ext>
                  </a:extLst>
                </a:gridCol>
                <a:gridCol w="5106162">
                  <a:extLst>
                    <a:ext uri="{9D8B030D-6E8A-4147-A177-3AD203B41FA5}">
                      <a16:colId xmlns:a16="http://schemas.microsoft.com/office/drawing/2014/main" val="2146556965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Layanan LTE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Penggunaan untuk Kota Cerdas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251273"/>
                  </a:ext>
                </a:extLst>
              </a:tr>
              <a:tr h="1154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/>
                        <a:t>Streaming acara </a:t>
                      </a:r>
                      <a:r>
                        <a:rPr lang="en-US" sz="1700" b="1" dirty="0" err="1"/>
                        <a:t>langsung</a:t>
                      </a:r>
                      <a:endParaRPr lang="en-US" sz="1700" dirty="0"/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Digunakan untuk menyiarkan secara langsung berbagai kegiatan penting di kota, seperti pertandingan olahraga, konser, acara penghargaan, pemilu, dan kegiatan besar lainnya.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33274"/>
                  </a:ext>
                </a:extLst>
              </a:tr>
              <a:tr h="14208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Streaming TV secara real-time</a:t>
                      </a:r>
                      <a:endParaRPr lang="en-US" sz="1700"/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Digunakan untuk menyampaikan acara olahraga penting, saluran berita, dan acara TV populer secara langsung. Layanan ini memungkinkan masyarakat tetap memperoleh hiburan dan informasi tanpa harus meninggalkan aktivitas utamanya.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30895"/>
                  </a:ext>
                </a:extLst>
              </a:tr>
              <a:tr h="14208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700" b="1"/>
                        <a:t>Berita, laporan pasar saham, cuaca, dan pembaruan olahraga</a:t>
                      </a:r>
                      <a:endParaRPr lang="es-ES" sz="1700"/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 err="1"/>
                        <a:t>Digunakan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memberikan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informasi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penting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secara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berkala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sepanjang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hari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seperti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berita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terbaru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kondisi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cuaca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laporan</a:t>
                      </a:r>
                      <a:r>
                        <a:rPr lang="en-US" sz="1700" dirty="0"/>
                        <a:t> pasar </a:t>
                      </a:r>
                      <a:r>
                        <a:rPr lang="en-US" sz="1700" dirty="0" err="1"/>
                        <a:t>saham</a:t>
                      </a:r>
                      <a:r>
                        <a:rPr lang="en-US" sz="1700" dirty="0"/>
                        <a:t>, dan </a:t>
                      </a:r>
                      <a:r>
                        <a:rPr lang="en-US" sz="1700" dirty="0" err="1"/>
                        <a:t>hasil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pertandingan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olahraga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termasuk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dengan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dukungan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penyimpanan</a:t>
                      </a:r>
                      <a:r>
                        <a:rPr lang="en-US" sz="1700" dirty="0"/>
                        <a:t> data pada </a:t>
                      </a:r>
                      <a:r>
                        <a:rPr lang="en-US" sz="1700" dirty="0" err="1"/>
                        <a:t>perangkat</a:t>
                      </a:r>
                      <a:r>
                        <a:rPr lang="en-US" sz="1700" dirty="0"/>
                        <a:t>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8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6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F059-9B2D-018F-490C-31206EF9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BC1590F-D8C6-4F28-A36E-857100495C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ZigBee powered by ZigBee Alliance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10D9-5E72-ECFB-F341-5FCA9A44E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87" y="1138499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r>
              <a:rPr lang="en-US" sz="1800" dirty="0"/>
              <a:t>. Karena </a:t>
            </a:r>
            <a:r>
              <a:rPr lang="en-US" sz="1800" dirty="0" err="1"/>
              <a:t>karakteristiknya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, ZigBee sangat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b="1" dirty="0"/>
              <a:t>Internet of Things (IoT)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sensor, </a:t>
            </a:r>
            <a:r>
              <a:rPr lang="en-US" sz="1800" dirty="0" err="1"/>
              <a:t>otomasi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, dan </a:t>
            </a:r>
            <a:r>
              <a:rPr lang="en-US" sz="1800" dirty="0" err="1"/>
              <a:t>sistem</a:t>
            </a:r>
            <a:r>
              <a:rPr lang="en-US" sz="1800" dirty="0"/>
              <a:t> monitoring.</a:t>
            </a:r>
          </a:p>
          <a:p>
            <a:r>
              <a:rPr lang="en-US" sz="1800" dirty="0"/>
              <a:t>Ada </a:t>
            </a:r>
            <a:r>
              <a:rPr lang="en-US" sz="1800" dirty="0" err="1"/>
              <a:t>tiga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mengapa</a:t>
            </a:r>
            <a:r>
              <a:rPr lang="en-US" sz="1800" dirty="0"/>
              <a:t> ZigBee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IoT. </a:t>
            </a:r>
            <a:r>
              <a:rPr lang="en-US" sz="1800" dirty="0" err="1"/>
              <a:t>Pertama</a:t>
            </a:r>
            <a:r>
              <a:rPr lang="en-US" sz="1800" dirty="0"/>
              <a:t>, </a:t>
            </a:r>
            <a:r>
              <a:rPr lang="en-US" sz="1800" b="1" dirty="0" err="1"/>
              <a:t>konsumsi</a:t>
            </a:r>
            <a:r>
              <a:rPr lang="en-US" sz="1800" b="1" dirty="0"/>
              <a:t> </a:t>
            </a:r>
            <a:r>
              <a:rPr lang="en-US" sz="1800" b="1" dirty="0" err="1"/>
              <a:t>dayanya</a:t>
            </a:r>
            <a:r>
              <a:rPr lang="en-US" sz="1800" b="1" dirty="0"/>
              <a:t> </a:t>
            </a:r>
            <a:r>
              <a:rPr lang="en-US" sz="1800" b="1" dirty="0" err="1"/>
              <a:t>rendah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lama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. </a:t>
            </a:r>
            <a:r>
              <a:rPr lang="en-US" sz="1800" dirty="0" err="1"/>
              <a:t>Kedua</a:t>
            </a:r>
            <a:r>
              <a:rPr lang="en-US" sz="1800" dirty="0"/>
              <a:t>, </a:t>
            </a:r>
            <a:r>
              <a:rPr lang="en-US" sz="1800" b="1" dirty="0" err="1"/>
              <a:t>biayanya</a:t>
            </a:r>
            <a:r>
              <a:rPr lang="en-US" sz="1800" b="1" dirty="0"/>
              <a:t> </a:t>
            </a:r>
            <a:r>
              <a:rPr lang="en-US" sz="1800" b="1" dirty="0" err="1"/>
              <a:t>relatif</a:t>
            </a:r>
            <a:r>
              <a:rPr lang="en-US" sz="1800" b="1" dirty="0"/>
              <a:t> </a:t>
            </a:r>
            <a:r>
              <a:rPr lang="en-US" sz="1800" b="1" dirty="0" err="1"/>
              <a:t>murah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pada </a:t>
            </a:r>
            <a:r>
              <a:rPr lang="en-US" sz="1800" dirty="0" err="1"/>
              <a:t>sistem</a:t>
            </a:r>
            <a:r>
              <a:rPr lang="en-US" sz="1800" dirty="0"/>
              <a:t> IoT yang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. </a:t>
            </a:r>
            <a:r>
              <a:rPr lang="en-US" sz="1800" dirty="0" err="1"/>
              <a:t>Ketiga</a:t>
            </a:r>
            <a:r>
              <a:rPr lang="en-US" sz="1800" dirty="0"/>
              <a:t>, ZigBee </a:t>
            </a:r>
            <a:r>
              <a:rPr lang="en-US" sz="1800" b="1" dirty="0" err="1"/>
              <a:t>mendukung</a:t>
            </a:r>
            <a:r>
              <a:rPr lang="en-US" sz="1800" b="1" dirty="0"/>
              <a:t> </a:t>
            </a:r>
            <a:r>
              <a:rPr lang="en-US" sz="1800" b="1" dirty="0" err="1"/>
              <a:t>jumlah</a:t>
            </a:r>
            <a:r>
              <a:rPr lang="en-US" sz="1800" b="1" dirty="0"/>
              <a:t> node </a:t>
            </a:r>
            <a:r>
              <a:rPr lang="en-US" sz="1800" b="1" dirty="0" err="1"/>
              <a:t>jaringan</a:t>
            </a:r>
            <a:r>
              <a:rPr lang="en-US" sz="1800" b="1" dirty="0"/>
              <a:t> yang </a:t>
            </a:r>
            <a:r>
              <a:rPr lang="en-US" sz="1800" b="1" dirty="0" err="1"/>
              <a:t>besar</a:t>
            </a:r>
            <a:r>
              <a:rPr lang="en-US" sz="1800" dirty="0"/>
              <a:t>, </a:t>
            </a:r>
            <a:r>
              <a:rPr lang="en-US" sz="1800" dirty="0" err="1"/>
              <a:t>bahkan</a:t>
            </a:r>
            <a:r>
              <a:rPr lang="en-US" sz="1800" dirty="0"/>
              <a:t>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</a:t>
            </a:r>
            <a:r>
              <a:rPr lang="en-US" sz="1800" b="1" dirty="0"/>
              <a:t>65 </a:t>
            </a:r>
            <a:r>
              <a:rPr lang="en-US" sz="1800" b="1" dirty="0" err="1"/>
              <a:t>ribu</a:t>
            </a:r>
            <a:r>
              <a:rPr lang="en-US" sz="1800" b="1" dirty="0"/>
              <a:t> node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sangat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sensor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skala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Intinya</a:t>
            </a:r>
            <a:r>
              <a:rPr lang="en-US" sz="1800" dirty="0"/>
              <a:t> : ZigBee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</a:t>
            </a:r>
            <a:r>
              <a:rPr lang="en-US" sz="1800" dirty="0" err="1"/>
              <a:t>nirkabel</a:t>
            </a:r>
            <a:r>
              <a:rPr lang="en-US" sz="1800" dirty="0"/>
              <a:t> </a:t>
            </a:r>
            <a:r>
              <a:rPr lang="en-US" sz="1800" dirty="0" err="1"/>
              <a:t>hemat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dan </a:t>
            </a:r>
            <a:r>
              <a:rPr lang="en-US" sz="1800" dirty="0" err="1"/>
              <a:t>berbiaya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r>
              <a:rPr lang="en-US" sz="1800" dirty="0"/>
              <a:t> yang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sangat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IoT.</a:t>
            </a:r>
          </a:p>
        </p:txBody>
      </p:sp>
    </p:spTree>
    <p:extLst>
      <p:ext uri="{BB962C8B-B14F-4D97-AF65-F5344CB8AC3E}">
        <p14:creationId xmlns:p14="http://schemas.microsoft.com/office/powerpoint/2010/main" val="392389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F3AC-85AB-11F5-B596-9DF6CEDA4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F27C03A-9BAA-C54F-C505-1EA6D0A341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Protocol architecture of ZigBee. </a:t>
            </a: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55DB-E26F-277B-4541-B7F7F4A6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7" y="1420200"/>
            <a:ext cx="10350693" cy="4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41D9-A5AF-C35F-AE66-1C95C114B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D5E4338-0887-5FDF-F676-FACAEEE51C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Main application areas of ZigBee 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44DE9-5C02-5AAF-1328-EC572B75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21" y="1138499"/>
            <a:ext cx="8446758" cy="51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774C9-D5E5-3AE3-39BC-CCFAC602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A2E45CF-E241-F386-C4D8-E53880E31D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6606" y="11170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Working of chirp. 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1D881-0BCD-3409-C992-FA9201C58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70" y="278818"/>
            <a:ext cx="4053006" cy="20960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04FB-74B0-8BF7-4AEF-A6E8CC355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" y="2591025"/>
            <a:ext cx="10677524" cy="3988157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pertukaran</a:t>
            </a:r>
            <a:r>
              <a:rPr lang="en-US" sz="1800" dirty="0"/>
              <a:t> data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b="1" dirty="0" err="1"/>
              <a:t>suara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data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kabel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koneksi</a:t>
            </a:r>
            <a:r>
              <a:rPr lang="en-US" sz="1800" dirty="0"/>
              <a:t> internet,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 </a:t>
            </a:r>
            <a:r>
              <a:rPr lang="en-US" sz="1800" dirty="0" err="1"/>
              <a:t>terlebih</a:t>
            </a:r>
            <a:r>
              <a:rPr lang="en-US" sz="1800" dirty="0"/>
              <a:t> </a:t>
            </a:r>
            <a:r>
              <a:rPr lang="en-US" sz="1800" dirty="0" err="1"/>
              <a:t>dahulu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bunyi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kicauan</a:t>
            </a:r>
            <a:r>
              <a:rPr lang="en-US" sz="1800" dirty="0"/>
              <a:t> digital,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b="1" dirty="0"/>
              <a:t>speaker</a:t>
            </a:r>
            <a:r>
              <a:rPr lang="en-US" sz="1800" dirty="0"/>
              <a:t> dan </a:t>
            </a:r>
            <a:r>
              <a:rPr lang="en-US" sz="1800" dirty="0" err="1"/>
              <a:t>diterima</a:t>
            </a:r>
            <a:r>
              <a:rPr lang="en-US" sz="1800" dirty="0"/>
              <a:t> oleh </a:t>
            </a:r>
            <a:r>
              <a:rPr lang="en-US" sz="1800" b="1" dirty="0" err="1"/>
              <a:t>mikrofon</a:t>
            </a:r>
            <a:r>
              <a:rPr lang="en-US" sz="1800" dirty="0"/>
              <a:t>. Pada </a:t>
            </a:r>
            <a:r>
              <a:rPr lang="en-US" sz="1800" dirty="0" err="1"/>
              <a:t>materi</a:t>
            </a:r>
            <a:r>
              <a:rPr lang="en-US" sz="1800" dirty="0"/>
              <a:t> Anda, chirp </a:t>
            </a:r>
            <a:r>
              <a:rPr lang="en-US" sz="1800" dirty="0" err="1"/>
              <a:t>dijelaskan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data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IoT.</a:t>
            </a:r>
          </a:p>
          <a:p>
            <a:r>
              <a:rPr lang="en-US" sz="1800" dirty="0"/>
              <a:t>Chirp </a:t>
            </a:r>
            <a:r>
              <a:rPr lang="en-US" sz="1800" dirty="0" err="1"/>
              <a:t>membawa</a:t>
            </a:r>
            <a:r>
              <a:rPr lang="en-US" sz="1800" dirty="0"/>
              <a:t> </a:t>
            </a:r>
            <a:r>
              <a:rPr lang="en-US" sz="1800" b="1" dirty="0"/>
              <a:t>data </a:t>
            </a:r>
            <a:r>
              <a:rPr lang="en-US" sz="1800" b="1" dirty="0" err="1"/>
              <a:t>berukuran</a:t>
            </a:r>
            <a:r>
              <a:rPr lang="en-US" sz="1800" b="1" dirty="0"/>
              <a:t> </a:t>
            </a:r>
            <a:r>
              <a:rPr lang="en-US" sz="1800" b="1" dirty="0" err="1"/>
              <a:t>pendek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dikodekan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elektronik</a:t>
            </a:r>
            <a:r>
              <a:rPr lang="en-US" sz="1800" dirty="0"/>
              <a:t>. Proses </a:t>
            </a:r>
            <a:r>
              <a:rPr lang="en-US" sz="1800" b="1" dirty="0"/>
              <a:t>encoding</a:t>
            </a:r>
            <a:r>
              <a:rPr lang="en-US" sz="1800" dirty="0"/>
              <a:t> dan </a:t>
            </a:r>
            <a:r>
              <a:rPr lang="en-US" sz="1800" b="1" dirty="0"/>
              <a:t>decoding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oleh masing-masing </a:t>
            </a:r>
            <a:r>
              <a:rPr lang="en-US" sz="1800" dirty="0" err="1"/>
              <a:t>perangkat</a:t>
            </a:r>
            <a:r>
              <a:rPr lang="en-US" sz="1800" dirty="0"/>
              <a:t> mobile,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pertukaran</a:t>
            </a:r>
            <a:r>
              <a:rPr lang="en-US" sz="1800" dirty="0"/>
              <a:t> data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selalu</a:t>
            </a:r>
            <a:r>
              <a:rPr lang="en-US" sz="1800" b="1" dirty="0"/>
              <a:t> </a:t>
            </a:r>
            <a:r>
              <a:rPr lang="en-US" sz="1800" b="1" dirty="0" err="1"/>
              <a:t>membutuhkan</a:t>
            </a:r>
            <a:r>
              <a:rPr lang="en-US" sz="1800" b="1" dirty="0"/>
              <a:t> </a:t>
            </a:r>
            <a:r>
              <a:rPr lang="en-US" sz="1800" b="1" dirty="0" err="1"/>
              <a:t>koneksi</a:t>
            </a:r>
            <a:r>
              <a:rPr lang="en-US" sz="1800" b="1" dirty="0"/>
              <a:t> internet</a:t>
            </a:r>
            <a:r>
              <a:rPr lang="en-US" sz="1800" dirty="0"/>
              <a:t>. Yang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hanyalah</a:t>
            </a:r>
            <a:r>
              <a:rPr lang="en-US" sz="1800" dirty="0"/>
              <a:t> speaker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dan </a:t>
            </a:r>
            <a:r>
              <a:rPr lang="en-US" sz="1800" dirty="0" err="1"/>
              <a:t>mikrofon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data.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dua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bertukar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endParaRPr lang="en-US" sz="1800" dirty="0"/>
          </a:p>
          <a:p>
            <a:r>
              <a:rPr lang="en-US" sz="1800" dirty="0"/>
              <a:t>Jika data yang </a:t>
            </a:r>
            <a:r>
              <a:rPr lang="en-US" sz="1800" dirty="0" err="1"/>
              <a:t>dikirim</a:t>
            </a:r>
            <a:r>
              <a:rPr lang="en-US" sz="1800" dirty="0"/>
              <a:t> sangat </a:t>
            </a:r>
            <a:r>
              <a:rPr lang="en-US" sz="1800" dirty="0" err="1"/>
              <a:t>besar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data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semuanya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chirp.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mengunggah</a:t>
            </a:r>
            <a:r>
              <a:rPr lang="en-US" sz="1800" dirty="0"/>
              <a:t> file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b="1" dirty="0"/>
              <a:t>cloud server</a:t>
            </a:r>
            <a:r>
              <a:rPr lang="en-US" sz="1800" dirty="0"/>
              <a:t>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membagikan</a:t>
            </a:r>
            <a:r>
              <a:rPr lang="en-US" sz="1800" dirty="0"/>
              <a:t> </a:t>
            </a:r>
            <a:r>
              <a:rPr lang="en-US" sz="1800" b="1" dirty="0"/>
              <a:t>URL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chirp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penghubung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data </a:t>
            </a:r>
            <a:r>
              <a:rPr lang="en-US" sz="1800" dirty="0" err="1"/>
              <a:t>tersebut</a:t>
            </a:r>
            <a:r>
              <a:rPr lang="en-US" sz="1800" dirty="0"/>
              <a:t>. Selain </a:t>
            </a:r>
            <a:r>
              <a:rPr lang="en-US" sz="1800" dirty="0" err="1"/>
              <a:t>itu</a:t>
            </a:r>
            <a:r>
              <a:rPr lang="en-US" sz="1800" dirty="0"/>
              <a:t>, chirp paling </a:t>
            </a:r>
            <a:r>
              <a:rPr lang="en-US" sz="1800" dirty="0" err="1"/>
              <a:t>andal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pada </a:t>
            </a:r>
            <a:r>
              <a:rPr lang="en-US" sz="1800" b="1" dirty="0" err="1"/>
              <a:t>jarak</a:t>
            </a:r>
            <a:r>
              <a:rPr lang="en-US" sz="1800" b="1" dirty="0"/>
              <a:t> </a:t>
            </a:r>
            <a:r>
              <a:rPr lang="en-US" sz="1800" b="1" dirty="0" err="1"/>
              <a:t>dekat</a:t>
            </a:r>
            <a:r>
              <a:rPr lang="en-US" sz="1800" dirty="0"/>
              <a:t> dan di </a:t>
            </a:r>
            <a:r>
              <a:rPr lang="en-US" sz="1800" dirty="0" err="1"/>
              <a:t>lingkungan</a:t>
            </a:r>
            <a:r>
              <a:rPr lang="en-US" sz="1800" dirty="0"/>
              <a:t> yang </a:t>
            </a:r>
            <a:r>
              <a:rPr lang="en-US" sz="1800" b="1" dirty="0" err="1"/>
              <a:t>tenang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latar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kebisingan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mengganggu</a:t>
            </a:r>
            <a:r>
              <a:rPr lang="en-US" sz="1800" dirty="0"/>
              <a:t> proses </a:t>
            </a:r>
            <a:r>
              <a:rPr lang="en-US" sz="1800" dirty="0" err="1"/>
              <a:t>penerimaan</a:t>
            </a:r>
            <a:r>
              <a:rPr lang="en-US" sz="1800" dirty="0"/>
              <a:t> data. </a:t>
            </a:r>
          </a:p>
        </p:txBody>
      </p:sp>
    </p:spTree>
    <p:extLst>
      <p:ext uri="{BB962C8B-B14F-4D97-AF65-F5344CB8AC3E}">
        <p14:creationId xmlns:p14="http://schemas.microsoft.com/office/powerpoint/2010/main" val="385695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97D9-1D3C-C53C-6649-8AD92EA2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391570C-07D1-53E7-D79C-43EEC4306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97081" y="193093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Working of multicast domain name system (</a:t>
            </a:r>
            <a:r>
              <a:rPr lang="en-US" sz="2800" dirty="0" err="1"/>
              <a:t>mDNS</a:t>
            </a:r>
            <a:r>
              <a:rPr lang="en-US" sz="2800" dirty="0"/>
              <a:t>) </a:t>
            </a:r>
            <a:endParaRPr lang="en-US" sz="2800" u="sng" dirty="0"/>
          </a:p>
        </p:txBody>
      </p:sp>
      <p:pic>
        <p:nvPicPr>
          <p:cNvPr id="6" name="Picture 5" descr="Screen Shot 2018-05-07 at 1.06.58 PM.png">
            <a:extLst>
              <a:ext uri="{FF2B5EF4-FFF2-40B4-BE49-F238E27FC236}">
                <a16:creationId xmlns:a16="http://schemas.microsoft.com/office/drawing/2014/main" id="{4C65C30D-0161-A5C9-5A61-5307E86E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238249"/>
            <a:ext cx="7652525" cy="4648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B6BF3-5D84-890B-203B-24A39C9D42E2}"/>
              </a:ext>
            </a:extLst>
          </p:cNvPr>
          <p:cNvSpPr txBox="1"/>
          <p:nvPr/>
        </p:nvSpPr>
        <p:spPr>
          <a:xfrm>
            <a:off x="266700" y="1305341"/>
            <a:ext cx="40481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mDNS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multicast Domain Name System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agar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b="1" dirty="0"/>
              <a:t>nama host, </a:t>
            </a:r>
            <a:r>
              <a:rPr lang="en-US" b="1" dirty="0" err="1"/>
              <a:t>alamat</a:t>
            </a:r>
            <a:r>
              <a:rPr lang="en-US" b="1" dirty="0"/>
              <a:t> IP,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b="1" dirty="0"/>
              <a:t>server DNS </a:t>
            </a:r>
            <a:r>
              <a:rPr lang="en-US" b="1" dirty="0" err="1"/>
              <a:t>pusat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IoT, </a:t>
            </a:r>
            <a:r>
              <a:rPr lang="en-US" dirty="0" err="1"/>
              <a:t>mDNS</a:t>
            </a:r>
            <a:r>
              <a:rPr lang="en-US" dirty="0"/>
              <a:t> sangat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di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printer, sensor, </a:t>
            </a:r>
            <a:r>
              <a:rPr lang="en-US" dirty="0" err="1"/>
              <a:t>kamera</a:t>
            </a:r>
            <a:r>
              <a:rPr lang="en-US" dirty="0"/>
              <a:t>, gateway,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mDNS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/>
              <a:t>Service Discovery Protocol for the IoT Ecosystem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50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D8555-524C-57AB-4F34-EF8847CA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1B5A6FF-92B6-F7B2-F3DC-20605920FC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0830" y="321418"/>
            <a:ext cx="10299569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Service discovery of a printer service using DNS-SD protocol. </a:t>
            </a:r>
            <a:endParaRPr lang="en-US" sz="2800" u="sng" dirty="0"/>
          </a:p>
        </p:txBody>
      </p:sp>
      <p:pic>
        <p:nvPicPr>
          <p:cNvPr id="4" name="Picture 3" descr="Screen Shot 2018-05-07 at 1.07.43 PM.png">
            <a:extLst>
              <a:ext uri="{FF2B5EF4-FFF2-40B4-BE49-F238E27FC236}">
                <a16:creationId xmlns:a16="http://schemas.microsoft.com/office/drawing/2014/main" id="{329A7CF2-9749-7475-E979-E72CF47FB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192087"/>
            <a:ext cx="10539555" cy="4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08FB5-A95D-4CC3-7720-8E795987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55E72E-F6B7-CB36-8CF2-4F7239AA7B89}"/>
              </a:ext>
            </a:extLst>
          </p:cNvPr>
          <p:cNvSpPr txBox="1">
            <a:spLocks/>
          </p:cNvSpPr>
          <p:nvPr/>
        </p:nvSpPr>
        <p:spPr>
          <a:xfrm>
            <a:off x="476250" y="49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E60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Working of UPnP. </a:t>
            </a:r>
          </a:p>
        </p:txBody>
      </p:sp>
      <p:pic>
        <p:nvPicPr>
          <p:cNvPr id="6" name="Picture 5" descr="Screen Shot 2018-05-07 at 1.08.34 PM.png">
            <a:extLst>
              <a:ext uri="{FF2B5EF4-FFF2-40B4-BE49-F238E27FC236}">
                <a16:creationId xmlns:a16="http://schemas.microsoft.com/office/drawing/2014/main" id="{DDD65CEF-EDB4-9299-2DB8-FC1B4CD9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92087"/>
            <a:ext cx="10968059" cy="50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0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4981-4A29-06AB-2C59-D74E5BF5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9DC25-EC2A-7D31-6AAF-6E869E452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Protocol Architecture of IoT 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B67C-A5DC-7DEA-3004-6C5D5469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831" y="1219521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b="1" dirty="0"/>
              <a:t>[RPL] Routing Protocol for Low Power and Lossy Networks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routing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b="1" dirty="0" err="1"/>
              <a:t>daya</a:t>
            </a:r>
            <a:r>
              <a:rPr lang="en-US" sz="1800" b="1" dirty="0"/>
              <a:t> </a:t>
            </a:r>
            <a:r>
              <a:rPr lang="en-US" sz="1800" b="1" dirty="0" err="1"/>
              <a:t>rendah</a:t>
            </a:r>
            <a:r>
              <a:rPr lang="en-US" sz="1800" dirty="0"/>
              <a:t> dan </a:t>
            </a:r>
            <a:r>
              <a:rPr lang="en-US" sz="1800" b="1" dirty="0" err="1"/>
              <a:t>kondisi</a:t>
            </a:r>
            <a:r>
              <a:rPr lang="en-US" sz="1800" b="1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yang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selalu</a:t>
            </a:r>
            <a:r>
              <a:rPr lang="en-US" sz="1800" b="1" dirty="0"/>
              <a:t> </a:t>
            </a:r>
            <a:r>
              <a:rPr lang="en-US" sz="1800" b="1" dirty="0" err="1"/>
              <a:t>stabil</a:t>
            </a:r>
            <a:r>
              <a:rPr lang="en-US" sz="1800" dirty="0"/>
              <a:t>. RPL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b="1" dirty="0"/>
              <a:t>IPv6</a:t>
            </a:r>
            <a:r>
              <a:rPr lang="en-US" sz="1800" dirty="0"/>
              <a:t> dan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pada </a:t>
            </a:r>
            <a:r>
              <a:rPr lang="en-US" sz="1800" dirty="0" err="1"/>
              <a:t>lingkungan</a:t>
            </a:r>
            <a:r>
              <a:rPr lang="en-US" sz="1800" dirty="0"/>
              <a:t> IoT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b="1" dirty="0"/>
              <a:t>wireless personal area networks (WPAN)</a:t>
            </a:r>
            <a:r>
              <a:rPr lang="en-US" sz="1800" dirty="0"/>
              <a:t>, </a:t>
            </a:r>
            <a:r>
              <a:rPr lang="en-US" sz="1800" b="1" dirty="0"/>
              <a:t>low-power line communication (PLC)</a:t>
            </a:r>
            <a:r>
              <a:rPr lang="en-US" sz="1800" dirty="0"/>
              <a:t>, dan </a:t>
            </a:r>
            <a:r>
              <a:rPr lang="en-US" sz="1800" b="1" dirty="0"/>
              <a:t>wireless sensor networks (WSN)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Dalam</a:t>
            </a:r>
            <a:r>
              <a:rPr lang="en-US" sz="1800" dirty="0"/>
              <a:t> IoT,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baterai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 dan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komputasi</a:t>
            </a:r>
            <a:r>
              <a:rPr lang="en-US" sz="1800" dirty="0"/>
              <a:t> yang </a:t>
            </a:r>
            <a:r>
              <a:rPr lang="en-US" sz="1800" dirty="0" err="1"/>
              <a:t>terbatas</a:t>
            </a:r>
            <a:r>
              <a:rPr lang="en-US" sz="1800" dirty="0"/>
              <a:t>. Karena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jaringan</a:t>
            </a:r>
            <a:r>
              <a:rPr lang="en-US" sz="1800" dirty="0"/>
              <a:t> IoT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routing yang </a:t>
            </a:r>
            <a:r>
              <a:rPr lang="en-US" sz="1800" dirty="0" err="1"/>
              <a:t>hemat</a:t>
            </a:r>
            <a:r>
              <a:rPr lang="en-US" sz="1800" dirty="0"/>
              <a:t> </a:t>
            </a:r>
            <a:r>
              <a:rPr lang="en-US" sz="1800" dirty="0" err="1"/>
              <a:t>energi</a:t>
            </a:r>
            <a:r>
              <a:rPr lang="en-US" sz="1800" dirty="0"/>
              <a:t> dan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meskipun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bagus</a:t>
            </a:r>
            <a:r>
              <a:rPr lang="en-US" sz="1800" dirty="0"/>
              <a:t>. Di </a:t>
            </a:r>
            <a:r>
              <a:rPr lang="en-US" sz="1800" dirty="0" err="1"/>
              <a:t>sinilah</a:t>
            </a:r>
            <a:r>
              <a:rPr lang="en-US" sz="1800" dirty="0"/>
              <a:t> RPL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yang </a:t>
            </a:r>
            <a:r>
              <a:rPr lang="en-US" sz="1800" dirty="0" err="1"/>
              <a:t>efisien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data.</a:t>
            </a:r>
          </a:p>
          <a:p>
            <a:r>
              <a:rPr lang="en-US" sz="1800" dirty="0" err="1"/>
              <a:t>karakteristik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yang </a:t>
            </a:r>
            <a:r>
              <a:rPr lang="en-US" sz="1800" dirty="0" err="1"/>
              <a:t>didukung</a:t>
            </a:r>
            <a:r>
              <a:rPr lang="en-US" sz="1800" dirty="0"/>
              <a:t> oleh RPL : </a:t>
            </a:r>
          </a:p>
          <a:p>
            <a:pPr marL="0" indent="0">
              <a:buNone/>
            </a:pPr>
            <a:r>
              <a:rPr lang="en-US" sz="1800" dirty="0"/>
              <a:t>1. 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b="1" dirty="0" err="1"/>
              <a:t>kemampuan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mengoptimalkan</a:t>
            </a:r>
            <a:r>
              <a:rPr lang="en-US" sz="1800" b="1" dirty="0"/>
              <a:t> dan </a:t>
            </a:r>
            <a:r>
              <a:rPr lang="en-US" sz="1800" b="1" dirty="0" err="1"/>
              <a:t>menghemat</a:t>
            </a:r>
            <a:r>
              <a:rPr lang="en-US" sz="1800" b="1" dirty="0"/>
              <a:t> </a:t>
            </a:r>
            <a:r>
              <a:rPr lang="en-US" sz="1800" b="1" dirty="0" err="1"/>
              <a:t>energi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lama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terbatas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trafik</a:t>
            </a:r>
            <a:r>
              <a:rPr lang="en-US" sz="1800" dirty="0"/>
              <a:t> </a:t>
            </a: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b="1" dirty="0"/>
              <a:t>unicast</a:t>
            </a:r>
            <a:r>
              <a:rPr lang="en-US" sz="1800" dirty="0"/>
              <a:t>, </a:t>
            </a:r>
            <a:r>
              <a:rPr lang="en-US" sz="1800" dirty="0" err="1"/>
              <a:t>artinya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juga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lain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IoT. </a:t>
            </a:r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menjalankan</a:t>
            </a:r>
            <a:r>
              <a:rPr lang="en-US" sz="1800" dirty="0"/>
              <a:t> </a:t>
            </a:r>
            <a:r>
              <a:rPr lang="en-US" sz="1800" dirty="0" err="1"/>
              <a:t>protokol</a:t>
            </a:r>
            <a:r>
              <a:rPr lang="en-US" sz="1800" dirty="0"/>
              <a:t> routing pada </a:t>
            </a:r>
            <a:r>
              <a:rPr lang="en-US" sz="1800" b="1" dirty="0"/>
              <a:t>link layer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ukuran</a:t>
            </a:r>
            <a:r>
              <a:rPr lang="en-US" sz="1800" b="1" dirty="0"/>
              <a:t> frame yang </a:t>
            </a:r>
            <a:r>
              <a:rPr lang="en-US" sz="1800" b="1" dirty="0" err="1"/>
              <a:t>terbatas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umumnya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65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269B-2135-5908-198D-A9542718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8A99E2F-4A4D-D198-7037-A02B85CC56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Protocol architecture of IoT </a:t>
            </a:r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4FB4B-EFF5-99D7-1EAD-4435B6FA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8" y="1563687"/>
            <a:ext cx="9837864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5F53-13B6-C43F-1A11-A158744A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C94183-D8B8-EA99-9EEC-48787DC616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7056" y="24071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Categorization of IoT protocols 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833DF-B139-D8C1-CCFF-57B1D5F9C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50" y="819149"/>
            <a:ext cx="7258022" cy="56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065A-0776-728B-7613-F3EAEF59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B920C14-904A-2833-4A1C-0A7E98EDC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DODAG control messages 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8C1B6-8A0A-081B-6DD5-4ABE623C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812" y="871799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b="1" dirty="0"/>
              <a:t>DODAG control messages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pesan-pesan</a:t>
            </a:r>
            <a:r>
              <a:rPr lang="en-US" sz="1800" dirty="0"/>
              <a:t> </a:t>
            </a:r>
            <a:r>
              <a:rPr lang="en-US" sz="1800" dirty="0" err="1"/>
              <a:t>kendali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b="1" dirty="0"/>
              <a:t>RPL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, </a:t>
            </a:r>
            <a:r>
              <a:rPr lang="en-US" sz="1800" dirty="0" err="1"/>
              <a:t>mengatur</a:t>
            </a:r>
            <a:r>
              <a:rPr lang="en-US" sz="1800" dirty="0"/>
              <a:t>, dan </a:t>
            </a:r>
            <a:r>
              <a:rPr lang="en-US" sz="1800" dirty="0" err="1"/>
              <a:t>memelihara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b="1" dirty="0"/>
              <a:t>DODAG</a:t>
            </a:r>
            <a:r>
              <a:rPr lang="en-US" sz="1800" dirty="0"/>
              <a:t> (</a:t>
            </a:r>
            <a:r>
              <a:rPr lang="en-US" sz="1800" i="1" dirty="0"/>
              <a:t>Destination Oriented Directed Acyclic Graph</a:t>
            </a:r>
            <a:r>
              <a:rPr lang="en-US" sz="1800" dirty="0"/>
              <a:t>).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IoT, DODAG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berbentuk</a:t>
            </a:r>
            <a:r>
              <a:rPr lang="en-US" sz="1800" dirty="0"/>
              <a:t> </a:t>
            </a:r>
            <a:r>
              <a:rPr lang="en-US" sz="1800" dirty="0" err="1"/>
              <a:t>hirarki</a:t>
            </a:r>
            <a:r>
              <a:rPr lang="en-US" sz="1800" dirty="0"/>
              <a:t> yang </a:t>
            </a:r>
            <a:r>
              <a:rPr lang="en-US" sz="1800" dirty="0" err="1"/>
              <a:t>membantu</a:t>
            </a:r>
            <a:r>
              <a:rPr lang="en-US" sz="1800" dirty="0"/>
              <a:t> node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rute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,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root </a:t>
            </a:r>
            <a:r>
              <a:rPr lang="en-US" sz="1800" dirty="0" err="1"/>
              <a:t>atau</a:t>
            </a:r>
            <a:r>
              <a:rPr lang="en-US" sz="1800" dirty="0"/>
              <a:t> gateway </a:t>
            </a:r>
            <a:r>
              <a:rPr lang="en-US" sz="1800" dirty="0" err="1"/>
              <a:t>jaringan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sederhananya</a:t>
            </a:r>
            <a:r>
              <a:rPr lang="en-US" sz="1800" dirty="0"/>
              <a:t> DODAG control messages </a:t>
            </a:r>
            <a:r>
              <a:rPr lang="en-US" sz="1800" dirty="0" err="1"/>
              <a:t>dipakai</a:t>
            </a:r>
            <a:r>
              <a:rPr lang="en-US" sz="1800" dirty="0"/>
              <a:t> agar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terhubung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</a:t>
            </a:r>
            <a:r>
              <a:rPr lang="en-US" sz="1800" b="1" dirty="0" err="1"/>
              <a:t>siapa</a:t>
            </a:r>
            <a:r>
              <a:rPr lang="en-US" sz="1800" dirty="0"/>
              <a:t>, </a:t>
            </a:r>
            <a:r>
              <a:rPr lang="en-US" sz="1800" b="1" dirty="0" err="1"/>
              <a:t>jalur</a:t>
            </a:r>
            <a:r>
              <a:rPr lang="en-US" sz="1800" b="1" dirty="0"/>
              <a:t> mana yang paling </a:t>
            </a:r>
            <a:r>
              <a:rPr lang="en-US" sz="1800" b="1" dirty="0" err="1"/>
              <a:t>baik</a:t>
            </a:r>
            <a:r>
              <a:rPr lang="en-US" sz="1800" dirty="0"/>
              <a:t>, dan </a:t>
            </a:r>
            <a:r>
              <a:rPr lang="en-US" sz="1800" b="1" dirty="0" err="1"/>
              <a:t>bagaimana</a:t>
            </a:r>
            <a:r>
              <a:rPr lang="en-US" sz="1800" b="1" dirty="0"/>
              <a:t> </a:t>
            </a:r>
            <a:r>
              <a:rPr lang="en-US" sz="1800" b="1" dirty="0" err="1"/>
              <a:t>memperbarui</a:t>
            </a:r>
            <a:r>
              <a:rPr lang="en-US" sz="1800" b="1" dirty="0"/>
              <a:t> </a:t>
            </a:r>
            <a:r>
              <a:rPr lang="en-US" sz="1800" b="1" dirty="0" err="1"/>
              <a:t>rute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. Jadi, </a:t>
            </a:r>
            <a:r>
              <a:rPr lang="en-US" sz="1800" dirty="0" err="1"/>
              <a:t>pesan-pesan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pohon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grafik</a:t>
            </a:r>
            <a:r>
              <a:rPr lang="en-US" sz="1800" dirty="0"/>
              <a:t> </a:t>
            </a:r>
            <a:r>
              <a:rPr lang="en-US" sz="1800" dirty="0" err="1"/>
              <a:t>rute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pada </a:t>
            </a:r>
            <a:r>
              <a:rPr lang="en-US" sz="1800" dirty="0" err="1"/>
              <a:t>jaringan</a:t>
            </a:r>
            <a:r>
              <a:rPr lang="en-US" sz="1800" dirty="0"/>
              <a:t> IoT yang </a:t>
            </a:r>
            <a:r>
              <a:rPr lang="en-US" sz="1800" dirty="0" err="1"/>
              <a:t>berdaya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r>
              <a:rPr lang="en-US" sz="1800" dirty="0"/>
              <a:t> dan </a:t>
            </a:r>
            <a:r>
              <a:rPr lang="en-US" sz="1800" dirty="0" err="1"/>
              <a:t>koneksinya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stabil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</a:t>
            </a:r>
            <a:r>
              <a:rPr lang="en-US" sz="1800" dirty="0" err="1"/>
              <a:t>kendali</a:t>
            </a:r>
            <a:r>
              <a:rPr lang="en-US" sz="1800" dirty="0"/>
              <a:t> yang </a:t>
            </a:r>
            <a:r>
              <a:rPr lang="en-US" sz="1800" dirty="0" err="1"/>
              <a:t>umum</a:t>
            </a:r>
            <a:r>
              <a:rPr lang="en-US" sz="1800" dirty="0"/>
              <a:t> pada DODAG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/>
              <a:t>DIO</a:t>
            </a:r>
            <a:r>
              <a:rPr lang="en-US" sz="1800" dirty="0"/>
              <a:t>, </a:t>
            </a:r>
            <a:r>
              <a:rPr lang="en-US" sz="1800" b="1" dirty="0"/>
              <a:t>DIS</a:t>
            </a:r>
            <a:r>
              <a:rPr lang="en-US" sz="1800" dirty="0"/>
              <a:t>, dan </a:t>
            </a:r>
            <a:r>
              <a:rPr lang="en-US" sz="1800" b="1" dirty="0"/>
              <a:t>DAO</a:t>
            </a:r>
            <a:r>
              <a:rPr lang="en-US" sz="1800" dirty="0"/>
              <a:t>. </a:t>
            </a:r>
            <a:r>
              <a:rPr lang="en-US" sz="1800" b="1" dirty="0"/>
              <a:t>DIO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menyebarkan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DODAG </a:t>
            </a:r>
            <a:r>
              <a:rPr lang="en-US" sz="1800" dirty="0" err="1"/>
              <a:t>kepada</a:t>
            </a:r>
            <a:r>
              <a:rPr lang="en-US" sz="1800" dirty="0"/>
              <a:t> node lain. </a:t>
            </a:r>
            <a:r>
              <a:rPr lang="en-US" sz="1800" b="1" dirty="0"/>
              <a:t>DIS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oleh node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meminta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DODAG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.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b="1" dirty="0"/>
              <a:t>DAO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rute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node </a:t>
            </a:r>
            <a:r>
              <a:rPr lang="en-US" sz="1800" dirty="0" err="1"/>
              <a:t>ke</a:t>
            </a:r>
            <a:r>
              <a:rPr lang="en-US" sz="1800" dirty="0"/>
              <a:t> parent </a:t>
            </a:r>
            <a:r>
              <a:rPr lang="en-US" sz="1800" dirty="0" err="1"/>
              <a:t>atau</a:t>
            </a:r>
            <a:r>
              <a:rPr lang="en-US" sz="1800" dirty="0"/>
              <a:t> root.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pesan-pesan</a:t>
            </a:r>
            <a:r>
              <a:rPr lang="en-US" sz="1800" dirty="0"/>
              <a:t> </a:t>
            </a:r>
            <a:r>
              <a:rPr lang="en-US" sz="1800" dirty="0" err="1"/>
              <a:t>inilah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RPL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dan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Intinya</a:t>
            </a:r>
            <a:r>
              <a:rPr lang="en-US" sz="1800" dirty="0"/>
              <a:t> : DODAG control messages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</a:t>
            </a:r>
            <a:r>
              <a:rPr lang="en-US" sz="1800" dirty="0" err="1"/>
              <a:t>kendali</a:t>
            </a:r>
            <a:r>
              <a:rPr lang="en-US" sz="1800" dirty="0"/>
              <a:t> pada RPL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dan </a:t>
            </a:r>
            <a:r>
              <a:rPr lang="en-US" sz="1800" dirty="0" err="1"/>
              <a:t>memelihara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antarperangkat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IoT.</a:t>
            </a:r>
          </a:p>
        </p:txBody>
      </p:sp>
    </p:spTree>
    <p:extLst>
      <p:ext uri="{BB962C8B-B14F-4D97-AF65-F5344CB8AC3E}">
        <p14:creationId xmlns:p14="http://schemas.microsoft.com/office/powerpoint/2010/main" val="249122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7781-6E3B-84B4-51D1-AEEE6AD27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D7073B9-3BC9-92C8-0FDD-1030EF3B0D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DODAG control messages </a:t>
            </a:r>
            <a:endParaRPr lang="en-US" sz="2800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C4635D-0BFE-328B-E09C-5EC7A8731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6863"/>
              </p:ext>
            </p:extLst>
          </p:nvPr>
        </p:nvGraphicFramePr>
        <p:xfrm>
          <a:off x="501781" y="1238581"/>
          <a:ext cx="10690095" cy="4380837"/>
        </p:xfrm>
        <a:graphic>
          <a:graphicData uri="http://schemas.openxmlformats.org/drawingml/2006/table">
            <a:tbl>
              <a:tblPr/>
              <a:tblGrid>
                <a:gridCol w="812669">
                  <a:extLst>
                    <a:ext uri="{9D8B030D-6E8A-4147-A177-3AD203B41FA5}">
                      <a16:colId xmlns:a16="http://schemas.microsoft.com/office/drawing/2014/main" val="226604119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3704246380"/>
                    </a:ext>
                  </a:extLst>
                </a:gridCol>
                <a:gridCol w="6743701">
                  <a:extLst>
                    <a:ext uri="{9D8B030D-6E8A-4147-A177-3AD203B41FA5}">
                      <a16:colId xmlns:a16="http://schemas.microsoft.com/office/drawing/2014/main" val="2447458098"/>
                    </a:ext>
                  </a:extLst>
                </a:gridCol>
              </a:tblGrid>
              <a:tr h="245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No.</a:t>
                      </a:r>
                      <a:endParaRPr lang="en-US" sz="1400" dirty="0"/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Nama </a:t>
                      </a:r>
                      <a:r>
                        <a:rPr lang="en-US" sz="1400" dirty="0" err="1"/>
                        <a:t>Pesan</a:t>
                      </a:r>
                      <a:endParaRPr lang="en-US" sz="1400" dirty="0"/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Deskripsi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48880"/>
                  </a:ext>
                </a:extLst>
              </a:tr>
              <a:tr h="11644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</a:t>
                      </a:r>
                      <a:endParaRPr lang="en-US" sz="1400" dirty="0"/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/>
                        <a:t>Objek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Informasi</a:t>
                      </a:r>
                      <a:r>
                        <a:rPr lang="en-US" sz="1400" b="1" dirty="0"/>
                        <a:t> D</a:t>
                      </a:r>
                      <a:r>
                        <a:rPr lang="en-US" sz="1400" dirty="0"/>
                        <a:t>DODAG information DODAG information object (DIO)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Pesan ini digunakan untuk menjaga </a:t>
                      </a:r>
                      <a:r>
                        <a:rPr lang="en-US" sz="1400" b="1"/>
                        <a:t>rank</a:t>
                      </a:r>
                      <a:r>
                        <a:rPr lang="en-US" sz="1400"/>
                        <a:t> atau tingkat node saat ini, menentukan jarak setiap node ke </a:t>
                      </a:r>
                      <a:r>
                        <a:rPr lang="en-US" sz="1400" b="1"/>
                        <a:t>root</a:t>
                      </a:r>
                      <a:r>
                        <a:rPr lang="en-US" sz="1400"/>
                        <a:t> berdasarkan metrik tertentu, serta memilih jalur </a:t>
                      </a:r>
                      <a:r>
                        <a:rPr lang="en-US" sz="1400" b="1"/>
                        <a:t>parent</a:t>
                      </a:r>
                      <a:r>
                        <a:rPr lang="en-US" sz="1400"/>
                        <a:t> yang paling sesuai.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58221"/>
                  </a:ext>
                </a:extLst>
              </a:tr>
              <a:tr h="11644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Destination advertisement object (DAO)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Pesan ini digunakan untuk mengirimkan informasi tujuan secara </a:t>
                      </a:r>
                      <a:r>
                        <a:rPr lang="en-US" sz="1400" b="1"/>
                        <a:t>unicast</a:t>
                      </a:r>
                      <a:r>
                        <a:rPr lang="en-US" sz="1400"/>
                        <a:t> menuju </a:t>
                      </a:r>
                      <a:r>
                        <a:rPr lang="en-US" sz="1400" b="1"/>
                        <a:t>parent</a:t>
                      </a:r>
                      <a:r>
                        <a:rPr lang="en-US" sz="1400"/>
                        <a:t> yang dipilih oleh suatu node. Pesan kontrol ini membantu RPL dalam menjaga lalu lintas </a:t>
                      </a:r>
                      <a:r>
                        <a:rPr lang="en-US" sz="1400" b="1"/>
                        <a:t>ke atas</a:t>
                      </a:r>
                      <a:r>
                        <a:rPr lang="en-US" sz="1400"/>
                        <a:t> dan </a:t>
                      </a:r>
                      <a:r>
                        <a:rPr lang="en-US" sz="1400" b="1"/>
                        <a:t>ke bawah</a:t>
                      </a:r>
                      <a:r>
                        <a:rPr lang="en-US" sz="1400"/>
                        <a:t>.</a:t>
                      </a:r>
                      <a:endParaRPr lang="en-US" sz="1400" dirty="0"/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731329"/>
                  </a:ext>
                </a:extLst>
              </a:tr>
              <a:tr h="7967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DODAG information solicitation (DIS)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Pesan ini digunakan oleh node tertentu untuk memperoleh pesan </a:t>
                      </a:r>
                      <a:r>
                        <a:rPr lang="en-US" sz="1400" b="1"/>
                        <a:t>DIO</a:t>
                      </a:r>
                      <a:r>
                        <a:rPr lang="en-US" sz="1400"/>
                        <a:t> dari node tetangga lain yang masih dapat dijangkau.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73055"/>
                  </a:ext>
                </a:extLst>
              </a:tr>
              <a:tr h="9805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4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DAO acknowledgment (DAO-Ack)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Pesan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digunakan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sebagai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respons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terhadap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pesan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DAO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dikirim</a:t>
                      </a:r>
                      <a:r>
                        <a:rPr lang="en-US" sz="1400" dirty="0"/>
                        <a:t> oleh node </a:t>
                      </a:r>
                      <a:r>
                        <a:rPr lang="en-US" sz="1400" dirty="0" err="1"/>
                        <a:t>penerima</a:t>
                      </a:r>
                      <a:r>
                        <a:rPr lang="en-US" sz="1400" dirty="0"/>
                        <a:t> DAO, </a:t>
                      </a:r>
                      <a:r>
                        <a:rPr lang="en-US" sz="1400" dirty="0" err="1"/>
                        <a:t>seperti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DAO parent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root DODAG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24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3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0CB3-15A3-6D2E-4F89-D13EEEC6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AA3244-6616-000F-1F1F-C9FE9CF97A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DIO MESSAGE SAMPLE FLUTER MOBILE</a:t>
            </a:r>
            <a:endParaRPr lang="en-US" sz="28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6CD8F-4C6C-4A41-C98B-26E0D2C8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7" y="871799"/>
            <a:ext cx="4223225" cy="5581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8245D-CC3B-58F5-6F84-04373E642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02" y="893634"/>
            <a:ext cx="3540346" cy="5964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EF7A5-9635-3858-27AF-4B4513E8A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545" y="893634"/>
            <a:ext cx="4726829" cy="5712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A6E86-E43F-CF4F-2398-F900CCB3C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908" y="605776"/>
            <a:ext cx="6947345" cy="2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BFFD-F1B5-AA06-4E55-B94F010C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41996FC-FDD1-B334-2EEC-025C9E58D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DIO MESSAGE SAMPLE FLUTER MOBILE</a:t>
            </a:r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AADD2-227C-46A1-7AF2-0C453008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799"/>
            <a:ext cx="5318956" cy="5148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32FE0-55C3-4DD4-E7B8-5B809F3D4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56" y="928338"/>
            <a:ext cx="5982535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8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U Color">
      <a:dk1>
        <a:srgbClr val="0E60AC"/>
      </a:dk1>
      <a:lt1>
        <a:sysClr val="window" lastClr="FFFFFF"/>
      </a:lt1>
      <a:dk2>
        <a:srgbClr val="0E60AC"/>
      </a:dk2>
      <a:lt2>
        <a:srgbClr val="FFFFFF"/>
      </a:lt2>
      <a:accent1>
        <a:srgbClr val="0B4E8B"/>
      </a:accent1>
      <a:accent2>
        <a:srgbClr val="EF7220"/>
      </a:accent2>
      <a:accent3>
        <a:srgbClr val="0F68B9"/>
      </a:accent3>
      <a:accent4>
        <a:srgbClr val="DA6210"/>
      </a:accent4>
      <a:accent5>
        <a:srgbClr val="D8D8D8"/>
      </a:accent5>
      <a:accent6>
        <a:srgbClr val="0B4E8B"/>
      </a:accent6>
      <a:hlink>
        <a:srgbClr val="DA621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PT (Sudah Transform)" id="{4A1D9D93-713F-459F-BBFB-1DE982FF7424}" vid="{69288B8F-0A48-4C79-93C3-AC0192282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PPT (Sudah Transform)</Template>
  <TotalTime>2844</TotalTime>
  <Words>2015</Words>
  <Application>Microsoft Office PowerPoint</Application>
  <PresentationFormat>Widescreen</PresentationFormat>
  <Paragraphs>124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Tw Cen MT</vt:lpstr>
      <vt:lpstr>Office Theme</vt:lpstr>
      <vt:lpstr>PowerPoint Presentation</vt:lpstr>
      <vt:lpstr>Service Discovery Protocol untuk Ekosistem IoT</vt:lpstr>
      <vt:lpstr>Protocol Architecture of IoT </vt:lpstr>
      <vt:lpstr>Protocol architecture of IoT </vt:lpstr>
      <vt:lpstr>Categorization of IoT protocols </vt:lpstr>
      <vt:lpstr>DODAG control messages </vt:lpstr>
      <vt:lpstr>DODAG control messages </vt:lpstr>
      <vt:lpstr>DIO MESSAGE SAMPLE FLUTER MOBILE</vt:lpstr>
      <vt:lpstr>DIO MESSAGE SAMPLE FLUTER MOBILE</vt:lpstr>
      <vt:lpstr>DIO MESSAGE SAMPLE FLUTER MOBILE</vt:lpstr>
      <vt:lpstr>DIO MESSAGE SAMPLE FLUTER MOBILE</vt:lpstr>
      <vt:lpstr>DIO MESSAGE SAMPLE FLUTER MOBILE</vt:lpstr>
      <vt:lpstr>Architecture of IEEE 802.15.4. </vt:lpstr>
      <vt:lpstr>Network architecture of 6LoWPAN </vt:lpstr>
      <vt:lpstr>Protocol stack of 6LoWPAN </vt:lpstr>
      <vt:lpstr>Bluetooth Low Energy </vt:lpstr>
      <vt:lpstr>Protocol stack of BLE </vt:lpstr>
      <vt:lpstr>Long Term Evolution-Advanced </vt:lpstr>
      <vt:lpstr>Components of RFID system. </vt:lpstr>
      <vt:lpstr>Different Types of EPC Tags, EPC Tags adalah jenis tag pada sistem RFID yang dibedakan berdasarkan kemampuan baca/tulis </vt:lpstr>
      <vt:lpstr>Key Use Cases of LTE </vt:lpstr>
      <vt:lpstr>ZigBee powered by ZigBee Alliance</vt:lpstr>
      <vt:lpstr>Protocol architecture of ZigBee. </vt:lpstr>
      <vt:lpstr>Main application areas of ZigBee </vt:lpstr>
      <vt:lpstr>Working of chirp. </vt:lpstr>
      <vt:lpstr>Working of multicast domain name system (mDNS) </vt:lpstr>
      <vt:lpstr>Service discovery of a printer service using DNS-SD protocol. 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KECERDASAN ARTIFISIAL</dc:title>
  <dc:creator>Jessica Christianna</dc:creator>
  <cp:lastModifiedBy>Tutut Mulyono</cp:lastModifiedBy>
  <cp:revision>99</cp:revision>
  <dcterms:created xsi:type="dcterms:W3CDTF">2023-08-22T04:41:51Z</dcterms:created>
  <dcterms:modified xsi:type="dcterms:W3CDTF">2026-04-21T10:21:58Z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2023-08-22T04:50:37Z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cdf0f113-eac9-4316-8cb9-e23830181d37</vt:lpwstr>
  </property>
  <property fmtid="{D5CDD505-2E9C-101B-9397-08002B2CF9AE}" pid="7" name="MSIP_Label_defa4170-0d19-0005-0004-bc88714345d2_ActionId">
    <vt:lpwstr>b6fc0939-d182-4b3d-88d3-9d196aab1410</vt:lpwstr>
  </property>
  <property fmtid="{D5CDD505-2E9C-101B-9397-08002B2CF9AE}" pid="8" name="MSIP_Label_defa4170-0d19-0005-0004-bc88714345d2_ContentBits">
    <vt:lpwstr>0</vt:lpwstr>
  </property>
</Properties>
</file>