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Poppins Bold" panose="020B0604020202020204" charset="0"/>
      <p:regular r:id="rId13"/>
    </p:embeddedFont>
    <p:embeddedFont>
      <p:font typeface="Poppins Medium" panose="020B0502040204020203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25529" y="1710915"/>
            <a:ext cx="18939059" cy="2643651"/>
            <a:chOff x="0" y="0"/>
            <a:chExt cx="4988065" cy="6962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88065" cy="696270"/>
            </a:xfrm>
            <a:custGeom>
              <a:avLst/>
              <a:gdLst/>
              <a:ahLst/>
              <a:cxnLst/>
              <a:rect l="l" t="t" r="r" b="b"/>
              <a:pathLst>
                <a:path w="4988065" h="696270">
                  <a:moveTo>
                    <a:pt x="0" y="0"/>
                  </a:moveTo>
                  <a:lnTo>
                    <a:pt x="4988065" y="0"/>
                  </a:lnTo>
                  <a:lnTo>
                    <a:pt x="4988065" y="696270"/>
                  </a:lnTo>
                  <a:lnTo>
                    <a:pt x="0" y="696270"/>
                  </a:lnTo>
                  <a:close/>
                </a:path>
              </a:pathLst>
            </a:custGeom>
            <a:solidFill>
              <a:srgbClr val="2B59C3">
                <a:alpha val="71765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4988065" cy="667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394226" y="1431741"/>
            <a:ext cx="6379233" cy="8140553"/>
          </a:xfrm>
          <a:custGeom>
            <a:avLst/>
            <a:gdLst/>
            <a:ahLst/>
            <a:cxnLst/>
            <a:rect l="l" t="t" r="r" b="b"/>
            <a:pathLst>
              <a:path w="6379233" h="8140553">
                <a:moveTo>
                  <a:pt x="0" y="0"/>
                </a:moveTo>
                <a:lnTo>
                  <a:pt x="6379233" y="0"/>
                </a:lnTo>
                <a:lnTo>
                  <a:pt x="6379233" y="8140553"/>
                </a:lnTo>
                <a:lnTo>
                  <a:pt x="0" y="81405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010810" y="-155024"/>
            <a:ext cx="6775868" cy="4114800"/>
          </a:xfrm>
          <a:custGeom>
            <a:avLst/>
            <a:gdLst/>
            <a:ahLst/>
            <a:cxnLst/>
            <a:rect l="l" t="t" r="r" b="b"/>
            <a:pathLst>
              <a:path w="6775868" h="4114800">
                <a:moveTo>
                  <a:pt x="0" y="0"/>
                </a:moveTo>
                <a:lnTo>
                  <a:pt x="6775868" y="0"/>
                </a:lnTo>
                <a:lnTo>
                  <a:pt x="67758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2417225" y="6172200"/>
            <a:ext cx="6775868" cy="4114800"/>
          </a:xfrm>
          <a:custGeom>
            <a:avLst/>
            <a:gdLst/>
            <a:ahLst/>
            <a:cxnLst/>
            <a:rect l="l" t="t" r="r" b="b"/>
            <a:pathLst>
              <a:path w="6775868" h="4114800">
                <a:moveTo>
                  <a:pt x="6775869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6775869" y="0"/>
                </a:lnTo>
                <a:lnTo>
                  <a:pt x="6775869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16628" y="1739490"/>
            <a:ext cx="8447146" cy="261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4"/>
              </a:lnSpc>
            </a:pPr>
            <a:r>
              <a:rPr lang="en-US" sz="635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Routing</a:t>
            </a:r>
          </a:p>
          <a:p>
            <a:pPr algn="l">
              <a:lnSpc>
                <a:spcPts val="6604"/>
              </a:lnSpc>
              <a:spcBef>
                <a:spcPct val="0"/>
              </a:spcBef>
            </a:pPr>
            <a:r>
              <a:rPr lang="en-US" sz="635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Distance Vector Dan Link State </a:t>
            </a:r>
          </a:p>
        </p:txBody>
      </p:sp>
      <p:sp>
        <p:nvSpPr>
          <p:cNvPr id="10" name="Freeform 10"/>
          <p:cNvSpPr/>
          <p:nvPr/>
        </p:nvSpPr>
        <p:spPr>
          <a:xfrm>
            <a:off x="9263774" y="-842039"/>
            <a:ext cx="6775868" cy="4114800"/>
          </a:xfrm>
          <a:custGeom>
            <a:avLst/>
            <a:gdLst/>
            <a:ahLst/>
            <a:cxnLst/>
            <a:rect l="l" t="t" r="r" b="b"/>
            <a:pathLst>
              <a:path w="6775868" h="4114800">
                <a:moveTo>
                  <a:pt x="0" y="0"/>
                </a:moveTo>
                <a:lnTo>
                  <a:pt x="6775868" y="0"/>
                </a:lnTo>
                <a:lnTo>
                  <a:pt x="67758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856933" y="3174284"/>
            <a:ext cx="3083622" cy="3126612"/>
          </a:xfrm>
          <a:custGeom>
            <a:avLst/>
            <a:gdLst/>
            <a:ahLst/>
            <a:cxnLst/>
            <a:rect l="l" t="t" r="r" b="b"/>
            <a:pathLst>
              <a:path w="3083622" h="3126612">
                <a:moveTo>
                  <a:pt x="0" y="0"/>
                </a:moveTo>
                <a:lnTo>
                  <a:pt x="3083622" y="0"/>
                </a:lnTo>
                <a:lnTo>
                  <a:pt x="3083622" y="3126613"/>
                </a:lnTo>
                <a:lnTo>
                  <a:pt x="0" y="31266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1000"/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1028700"/>
            <a:ext cx="527662" cy="527662"/>
          </a:xfrm>
          <a:custGeom>
            <a:avLst/>
            <a:gdLst/>
            <a:ahLst/>
            <a:cxnLst/>
            <a:rect l="l" t="t" r="r" b="b"/>
            <a:pathLst>
              <a:path w="527662" h="527662">
                <a:moveTo>
                  <a:pt x="0" y="0"/>
                </a:moveTo>
                <a:lnTo>
                  <a:pt x="527662" y="0"/>
                </a:lnTo>
                <a:lnTo>
                  <a:pt x="527662" y="527662"/>
                </a:lnTo>
                <a:lnTo>
                  <a:pt x="0" y="527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63326" y="9458970"/>
            <a:ext cx="4676875" cy="569728"/>
          </a:xfrm>
          <a:custGeom>
            <a:avLst/>
            <a:gdLst/>
            <a:ahLst/>
            <a:cxnLst/>
            <a:rect l="l" t="t" r="r" b="b"/>
            <a:pathLst>
              <a:path w="4676875" h="569728">
                <a:moveTo>
                  <a:pt x="0" y="0"/>
                </a:moveTo>
                <a:lnTo>
                  <a:pt x="4676875" y="0"/>
                </a:lnTo>
                <a:lnTo>
                  <a:pt x="4676875" y="569729"/>
                </a:lnTo>
                <a:lnTo>
                  <a:pt x="0" y="5697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63831" y="4667650"/>
            <a:ext cx="8497325" cy="549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3"/>
              </a:lnSpc>
              <a:spcBef>
                <a:spcPct val="0"/>
              </a:spcBef>
            </a:pPr>
            <a:r>
              <a:rPr lang="en-US" sz="4051" b="1" dirty="0" err="1">
                <a:solidFill>
                  <a:srgbClr val="063050"/>
                </a:solidFill>
                <a:latin typeface="Poppins Bold"/>
                <a:ea typeface="Poppins Bold"/>
                <a:cs typeface="Poppins Bold"/>
                <a:sym typeface="Poppins Bold"/>
              </a:rPr>
              <a:t>Anggota</a:t>
            </a:r>
            <a:r>
              <a:rPr lang="en-US" sz="4051" b="1" dirty="0">
                <a:solidFill>
                  <a:srgbClr val="06305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051" b="1" dirty="0" err="1">
                <a:solidFill>
                  <a:srgbClr val="063050"/>
                </a:solidFill>
                <a:latin typeface="Poppins Bold"/>
                <a:ea typeface="Poppins Bold"/>
                <a:cs typeface="Poppins Bold"/>
                <a:sym typeface="Poppins Bold"/>
              </a:rPr>
              <a:t>Kelompok</a:t>
            </a:r>
            <a:r>
              <a:rPr lang="en-US" sz="4051" b="1" dirty="0">
                <a:solidFill>
                  <a:srgbClr val="063050"/>
                </a:solidFill>
                <a:latin typeface="Poppins Bold"/>
                <a:ea typeface="Poppins Bold"/>
                <a:cs typeface="Poppins Bold"/>
                <a:sym typeface="Poppins Bold"/>
              </a:rPr>
              <a:t> 10 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0956" y="9608963"/>
            <a:ext cx="3461614" cy="279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8"/>
              </a:lnSpc>
              <a:spcBef>
                <a:spcPct val="0"/>
              </a:spcBef>
            </a:pPr>
            <a:r>
              <a:rPr lang="en-US" sz="1902" b="1">
                <a:solidFill>
                  <a:srgbClr val="0B487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djncloud.my.id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3831" y="5550712"/>
            <a:ext cx="8497325" cy="2554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9"/>
              </a:lnSpc>
            </a:pPr>
            <a:r>
              <a:rPr lang="en-US" sz="2451" b="1">
                <a:solidFill>
                  <a:srgbClr val="063050"/>
                </a:solidFill>
                <a:latin typeface="Poppins Bold"/>
                <a:ea typeface="Poppins Bold"/>
                <a:cs typeface="Poppins Bold"/>
                <a:sym typeface="Poppins Bold"/>
              </a:rPr>
              <a:t>Arhan Malik Alrasyid (20220801151)</a:t>
            </a:r>
          </a:p>
          <a:p>
            <a:pPr algn="l">
              <a:lnSpc>
                <a:spcPts val="2549"/>
              </a:lnSpc>
            </a:pPr>
            <a:r>
              <a:rPr lang="en-US" sz="2451" b="1">
                <a:solidFill>
                  <a:srgbClr val="063050"/>
                </a:solidFill>
                <a:latin typeface="Poppins Bold"/>
                <a:ea typeface="Poppins Bold"/>
                <a:cs typeface="Poppins Bold"/>
                <a:sym typeface="Poppins Bold"/>
              </a:rPr>
              <a:t>Muhamad Fajri Permana Haryanto (20220801439)</a:t>
            </a:r>
          </a:p>
          <a:p>
            <a:pPr algn="l">
              <a:lnSpc>
                <a:spcPts val="2549"/>
              </a:lnSpc>
            </a:pPr>
            <a:r>
              <a:rPr lang="en-US" sz="2451" b="1">
                <a:solidFill>
                  <a:srgbClr val="063050"/>
                </a:solidFill>
                <a:latin typeface="Poppins Bold"/>
                <a:ea typeface="Poppins Bold"/>
                <a:cs typeface="Poppins Bold"/>
                <a:sym typeface="Poppins Bold"/>
              </a:rPr>
              <a:t>Nandita Ratana (20220801033)</a:t>
            </a:r>
          </a:p>
          <a:p>
            <a:pPr algn="l">
              <a:lnSpc>
                <a:spcPts val="2549"/>
              </a:lnSpc>
            </a:pPr>
            <a:r>
              <a:rPr lang="en-US" sz="2451" b="1">
                <a:solidFill>
                  <a:srgbClr val="063050"/>
                </a:solidFill>
                <a:latin typeface="Poppins Bold"/>
                <a:ea typeface="Poppins Bold"/>
                <a:cs typeface="Poppins Bold"/>
                <a:sym typeface="Poppins Bold"/>
              </a:rPr>
              <a:t>Nazlha Noor Aiena Sofhie (20210801281)</a:t>
            </a:r>
          </a:p>
          <a:p>
            <a:pPr algn="l">
              <a:lnSpc>
                <a:spcPts val="2549"/>
              </a:lnSpc>
            </a:pPr>
            <a:r>
              <a:rPr lang="en-US" sz="2451" b="1">
                <a:solidFill>
                  <a:srgbClr val="063050"/>
                </a:solidFill>
                <a:latin typeface="Poppins Bold"/>
                <a:ea typeface="Poppins Bold"/>
                <a:cs typeface="Poppins Bold"/>
                <a:sym typeface="Poppins Bold"/>
              </a:rPr>
              <a:t>yunus cornelis kabe (20220801329)</a:t>
            </a:r>
          </a:p>
          <a:p>
            <a:pPr algn="l">
              <a:lnSpc>
                <a:spcPts val="2549"/>
              </a:lnSpc>
            </a:pPr>
            <a:endParaRPr lang="en-US" sz="2451" b="1">
              <a:solidFill>
                <a:srgbClr val="06305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49"/>
              </a:lnSpc>
            </a:pPr>
            <a:endParaRPr lang="en-US" sz="2451" b="1">
              <a:solidFill>
                <a:srgbClr val="06305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49"/>
              </a:lnSpc>
              <a:spcBef>
                <a:spcPct val="0"/>
              </a:spcBef>
            </a:pPr>
            <a:endParaRPr lang="en-US" sz="2451" b="1">
              <a:solidFill>
                <a:srgbClr val="06305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63326" y="353854"/>
            <a:ext cx="12888268" cy="938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4"/>
              </a:lnSpc>
              <a:spcBef>
                <a:spcPct val="0"/>
              </a:spcBef>
            </a:pPr>
            <a:r>
              <a:rPr lang="en-US" sz="6350" b="1">
                <a:solidFill>
                  <a:srgbClr val="063050"/>
                </a:solidFill>
                <a:latin typeface="Poppins Bold"/>
                <a:ea typeface="Poppins Bold"/>
                <a:cs typeface="Poppins Bold"/>
                <a:sym typeface="Poppins Bold"/>
              </a:rPr>
              <a:t>PRESENTASI JARKOM LANJUT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78049" y="4290845"/>
            <a:ext cx="5314633" cy="2666980"/>
          </a:xfrm>
          <a:custGeom>
            <a:avLst/>
            <a:gdLst/>
            <a:ahLst/>
            <a:cxnLst/>
            <a:rect l="l" t="t" r="r" b="b"/>
            <a:pathLst>
              <a:path w="5314633" h="2666980">
                <a:moveTo>
                  <a:pt x="0" y="0"/>
                </a:moveTo>
                <a:lnTo>
                  <a:pt x="5314634" y="0"/>
                </a:lnTo>
                <a:lnTo>
                  <a:pt x="5314634" y="2666980"/>
                </a:lnTo>
                <a:lnTo>
                  <a:pt x="0" y="26669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4411709" y="1940957"/>
            <a:ext cx="4312901" cy="7366756"/>
          </a:xfrm>
          <a:custGeom>
            <a:avLst/>
            <a:gdLst/>
            <a:ahLst/>
            <a:cxnLst/>
            <a:rect l="l" t="t" r="r" b="b"/>
            <a:pathLst>
              <a:path w="4312901" h="7366756">
                <a:moveTo>
                  <a:pt x="4312901" y="0"/>
                </a:moveTo>
                <a:lnTo>
                  <a:pt x="0" y="0"/>
                </a:lnTo>
                <a:lnTo>
                  <a:pt x="0" y="7366756"/>
                </a:lnTo>
                <a:lnTo>
                  <a:pt x="4312901" y="7366756"/>
                </a:lnTo>
                <a:lnTo>
                  <a:pt x="43129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095993" y="769056"/>
            <a:ext cx="5314633" cy="2666980"/>
          </a:xfrm>
          <a:custGeom>
            <a:avLst/>
            <a:gdLst/>
            <a:ahLst/>
            <a:cxnLst/>
            <a:rect l="l" t="t" r="r" b="b"/>
            <a:pathLst>
              <a:path w="5314633" h="2666980">
                <a:moveTo>
                  <a:pt x="0" y="0"/>
                </a:moveTo>
                <a:lnTo>
                  <a:pt x="5314633" y="0"/>
                </a:lnTo>
                <a:lnTo>
                  <a:pt x="5314633" y="2666979"/>
                </a:lnTo>
                <a:lnTo>
                  <a:pt x="0" y="26669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324757" y="8075439"/>
            <a:ext cx="5314633" cy="2666980"/>
          </a:xfrm>
          <a:custGeom>
            <a:avLst/>
            <a:gdLst/>
            <a:ahLst/>
            <a:cxnLst/>
            <a:rect l="l" t="t" r="r" b="b"/>
            <a:pathLst>
              <a:path w="5314633" h="2666980">
                <a:moveTo>
                  <a:pt x="0" y="0"/>
                </a:moveTo>
                <a:lnTo>
                  <a:pt x="5314633" y="0"/>
                </a:lnTo>
                <a:lnTo>
                  <a:pt x="5314633" y="2666980"/>
                </a:lnTo>
                <a:lnTo>
                  <a:pt x="0" y="26669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96854" y="426274"/>
            <a:ext cx="13039326" cy="907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0"/>
              </a:lnSpc>
              <a:spcBef>
                <a:spcPct val="0"/>
              </a:spcBef>
            </a:pPr>
            <a:r>
              <a:rPr lang="en-US" sz="6221" b="1">
                <a:solidFill>
                  <a:srgbClr val="063050"/>
                </a:solidFill>
                <a:latin typeface="Poppins Bold"/>
                <a:ea typeface="Poppins Bold"/>
                <a:cs typeface="Poppins Bold"/>
                <a:sym typeface="Poppins Bold"/>
              </a:rPr>
              <a:t>KESIMPULAN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2869" y="1610610"/>
            <a:ext cx="11963702" cy="8264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9701" lvl="1" indent="-344850" algn="l">
              <a:lnSpc>
                <a:spcPts val="3897"/>
              </a:lnSpc>
              <a:buFont typeface="Arial"/>
              <a:buChar char="•"/>
            </a:pPr>
            <a:r>
              <a:rPr lang="en-US" sz="3194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Distance Vector lebih cocok digunakan pada:</a:t>
            </a:r>
          </a:p>
          <a:p>
            <a:pPr marL="1379401" lvl="2" indent="-459800" algn="l">
              <a:lnSpc>
                <a:spcPts val="3897"/>
              </a:lnSpc>
              <a:buFont typeface="Arial"/>
              <a:buChar char="⚬"/>
            </a:pPr>
            <a:r>
              <a:rPr lang="en-US" sz="3194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Jaringan kecil atau sederhana.</a:t>
            </a:r>
          </a:p>
          <a:p>
            <a:pPr marL="1379401" lvl="2" indent="-459800" algn="l">
              <a:lnSpc>
                <a:spcPts val="3897"/>
              </a:lnSpc>
              <a:buFont typeface="Arial"/>
              <a:buChar char="⚬"/>
            </a:pPr>
            <a:r>
              <a:rPr lang="en-US" sz="3194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Lingkungan dengan perangkat terbatas (CPU/memori rendah).</a:t>
            </a:r>
          </a:p>
          <a:p>
            <a:pPr marL="1379401" lvl="2" indent="-459800" algn="l">
              <a:lnSpc>
                <a:spcPts val="3897"/>
              </a:lnSpc>
              <a:buFont typeface="Arial"/>
              <a:buChar char="⚬"/>
            </a:pPr>
            <a:r>
              <a:rPr lang="en-US" sz="3194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Contoh: penggunaan RIP untuk jaringan lokal skala kecil.</a:t>
            </a:r>
          </a:p>
          <a:p>
            <a:pPr marL="1379401" lvl="2" indent="-459800" algn="l">
              <a:lnSpc>
                <a:spcPts val="3897"/>
              </a:lnSpc>
              <a:buFont typeface="Arial"/>
              <a:buChar char="⚬"/>
            </a:pPr>
            <a:r>
              <a:rPr lang="en-US" sz="3194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Kelebihan: mudah dikonfigurasi, ringan, dan cepat diimplementasikan.</a:t>
            </a:r>
          </a:p>
          <a:p>
            <a:pPr marL="689701" lvl="1" indent="-344850" algn="l">
              <a:lnSpc>
                <a:spcPts val="3897"/>
              </a:lnSpc>
              <a:buFont typeface="Arial"/>
              <a:buChar char="•"/>
            </a:pPr>
            <a:r>
              <a:rPr lang="en-US" sz="3194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Link State lebih unggul untuk:</a:t>
            </a:r>
          </a:p>
          <a:p>
            <a:pPr marL="1379401" lvl="2" indent="-459800" algn="l">
              <a:lnSpc>
                <a:spcPts val="3897"/>
              </a:lnSpc>
              <a:buFont typeface="Arial"/>
              <a:buChar char="⚬"/>
            </a:pPr>
            <a:r>
              <a:rPr lang="en-US" sz="3194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Jaringan besar, dinamis, dan kompleks.</a:t>
            </a:r>
          </a:p>
          <a:p>
            <a:pPr marL="1379401" lvl="2" indent="-459800" algn="l">
              <a:lnSpc>
                <a:spcPts val="3897"/>
              </a:lnSpc>
              <a:buFont typeface="Arial"/>
              <a:buChar char="⚬"/>
            </a:pPr>
            <a:r>
              <a:rPr lang="en-US" sz="3194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Lingkungan yang membutuhkan konvergensi cepat dan akurasi tinggi.</a:t>
            </a:r>
          </a:p>
          <a:p>
            <a:pPr marL="1379401" lvl="2" indent="-459800" algn="l">
              <a:lnSpc>
                <a:spcPts val="3897"/>
              </a:lnSpc>
              <a:buFont typeface="Arial"/>
              <a:buChar char="⚬"/>
            </a:pPr>
            <a:r>
              <a:rPr lang="en-US" sz="3194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Contoh: penggunaan OSPF di perusahaan besar atau ISP.</a:t>
            </a:r>
          </a:p>
          <a:p>
            <a:pPr marL="1379401" lvl="2" indent="-459800" algn="l">
              <a:lnSpc>
                <a:spcPts val="3897"/>
              </a:lnSpc>
              <a:buFont typeface="Arial"/>
              <a:buChar char="⚬"/>
            </a:pPr>
            <a:r>
              <a:rPr lang="en-US" sz="3194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Kelebihan: efisien, cepat merespons perubahan, dan bebas looping.</a:t>
            </a:r>
          </a:p>
          <a:p>
            <a:pPr algn="l">
              <a:lnSpc>
                <a:spcPts val="3897"/>
              </a:lnSpc>
            </a:pPr>
            <a:endParaRPr lang="en-US" sz="3194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2815807" y="576095"/>
            <a:ext cx="4676875" cy="569728"/>
          </a:xfrm>
          <a:custGeom>
            <a:avLst/>
            <a:gdLst/>
            <a:ahLst/>
            <a:cxnLst/>
            <a:rect l="l" t="t" r="r" b="b"/>
            <a:pathLst>
              <a:path w="4676875" h="569728">
                <a:moveTo>
                  <a:pt x="0" y="0"/>
                </a:moveTo>
                <a:lnTo>
                  <a:pt x="4676876" y="0"/>
                </a:lnTo>
                <a:lnTo>
                  <a:pt x="4676876" y="569729"/>
                </a:lnTo>
                <a:lnTo>
                  <a:pt x="0" y="5697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3423438" y="726088"/>
            <a:ext cx="3461614" cy="279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8"/>
              </a:lnSpc>
              <a:spcBef>
                <a:spcPct val="0"/>
              </a:spcBef>
            </a:pPr>
            <a:r>
              <a:rPr lang="en-US" sz="1902" b="1">
                <a:solidFill>
                  <a:srgbClr val="0B487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djncloud.my.id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59365" y="3141815"/>
            <a:ext cx="18939059" cy="3111367"/>
            <a:chOff x="0" y="0"/>
            <a:chExt cx="4988065" cy="8194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88065" cy="819455"/>
            </a:xfrm>
            <a:custGeom>
              <a:avLst/>
              <a:gdLst/>
              <a:ahLst/>
              <a:cxnLst/>
              <a:rect l="l" t="t" r="r" b="b"/>
              <a:pathLst>
                <a:path w="4988065" h="819455">
                  <a:moveTo>
                    <a:pt x="0" y="0"/>
                  </a:moveTo>
                  <a:lnTo>
                    <a:pt x="4988065" y="0"/>
                  </a:lnTo>
                  <a:lnTo>
                    <a:pt x="4988065" y="819455"/>
                  </a:lnTo>
                  <a:lnTo>
                    <a:pt x="0" y="819455"/>
                  </a:lnTo>
                  <a:close/>
                </a:path>
              </a:pathLst>
            </a:custGeom>
            <a:solidFill>
              <a:srgbClr val="2B59C3">
                <a:alpha val="71765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4988065" cy="7908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916122" y="5874555"/>
            <a:ext cx="3980134" cy="4114800"/>
          </a:xfrm>
          <a:custGeom>
            <a:avLst/>
            <a:gdLst/>
            <a:ahLst/>
            <a:cxnLst/>
            <a:rect l="l" t="t" r="r" b="b"/>
            <a:pathLst>
              <a:path w="3980134" h="4114800">
                <a:moveTo>
                  <a:pt x="0" y="0"/>
                </a:moveTo>
                <a:lnTo>
                  <a:pt x="3980134" y="0"/>
                </a:lnTo>
                <a:lnTo>
                  <a:pt x="39801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543611" y="3404967"/>
            <a:ext cx="2549517" cy="2585062"/>
          </a:xfrm>
          <a:custGeom>
            <a:avLst/>
            <a:gdLst/>
            <a:ahLst/>
            <a:cxnLst/>
            <a:rect l="l" t="t" r="r" b="b"/>
            <a:pathLst>
              <a:path w="2549517" h="2585062">
                <a:moveTo>
                  <a:pt x="0" y="0"/>
                </a:moveTo>
                <a:lnTo>
                  <a:pt x="2549517" y="0"/>
                </a:lnTo>
                <a:lnTo>
                  <a:pt x="2549517" y="2585062"/>
                </a:lnTo>
                <a:lnTo>
                  <a:pt x="0" y="25850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1000"/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40055" y="3452592"/>
            <a:ext cx="9853992" cy="2599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4"/>
              </a:lnSpc>
              <a:spcBef>
                <a:spcPct val="0"/>
              </a:spcBef>
            </a:pPr>
            <a:r>
              <a:rPr lang="en-US" sz="9350" b="1">
                <a:solidFill>
                  <a:srgbClr val="F4F4F4"/>
                </a:solidFill>
                <a:latin typeface="Poppins Bold"/>
                <a:ea typeface="Poppins Bold"/>
                <a:cs typeface="Poppins Bold"/>
                <a:sym typeface="Poppins Bold"/>
              </a:rPr>
              <a:t>SEKAIN DAN TERIMAKASIH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87720" y="-811995"/>
            <a:ext cx="4313283" cy="4373418"/>
          </a:xfrm>
          <a:custGeom>
            <a:avLst/>
            <a:gdLst/>
            <a:ahLst/>
            <a:cxnLst/>
            <a:rect l="l" t="t" r="r" b="b"/>
            <a:pathLst>
              <a:path w="4313283" h="4373418">
                <a:moveTo>
                  <a:pt x="0" y="0"/>
                </a:moveTo>
                <a:lnTo>
                  <a:pt x="4313283" y="0"/>
                </a:lnTo>
                <a:lnTo>
                  <a:pt x="4313283" y="4373418"/>
                </a:lnTo>
                <a:lnTo>
                  <a:pt x="0" y="43734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1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757026" y="1028700"/>
            <a:ext cx="14728021" cy="1464829"/>
            <a:chOff x="0" y="0"/>
            <a:chExt cx="3878985" cy="38579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78985" cy="385799"/>
            </a:xfrm>
            <a:custGeom>
              <a:avLst/>
              <a:gdLst/>
              <a:ahLst/>
              <a:cxnLst/>
              <a:rect l="l" t="t" r="r" b="b"/>
              <a:pathLst>
                <a:path w="3878985" h="385799">
                  <a:moveTo>
                    <a:pt x="0" y="0"/>
                  </a:moveTo>
                  <a:lnTo>
                    <a:pt x="3878985" y="0"/>
                  </a:lnTo>
                  <a:lnTo>
                    <a:pt x="3878985" y="385799"/>
                  </a:lnTo>
                  <a:lnTo>
                    <a:pt x="0" y="385799"/>
                  </a:lnTo>
                  <a:close/>
                </a:path>
              </a:pathLst>
            </a:custGeom>
            <a:solidFill>
              <a:srgbClr val="2B59C3">
                <a:alpha val="7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3878985" cy="357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899951" y="849222"/>
            <a:ext cx="6217418" cy="6922226"/>
          </a:xfrm>
          <a:custGeom>
            <a:avLst/>
            <a:gdLst/>
            <a:ahLst/>
            <a:cxnLst/>
            <a:rect l="l" t="t" r="r" b="b"/>
            <a:pathLst>
              <a:path w="6217418" h="6922226">
                <a:moveTo>
                  <a:pt x="0" y="0"/>
                </a:moveTo>
                <a:lnTo>
                  <a:pt x="6217418" y="0"/>
                </a:lnTo>
                <a:lnTo>
                  <a:pt x="6217418" y="6922226"/>
                </a:lnTo>
                <a:lnTo>
                  <a:pt x="0" y="6922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772581" y="5777357"/>
            <a:ext cx="4313283" cy="4373418"/>
          </a:xfrm>
          <a:custGeom>
            <a:avLst/>
            <a:gdLst/>
            <a:ahLst/>
            <a:cxnLst/>
            <a:rect l="l" t="t" r="r" b="b"/>
            <a:pathLst>
              <a:path w="4313283" h="4373418">
                <a:moveTo>
                  <a:pt x="0" y="0"/>
                </a:moveTo>
                <a:lnTo>
                  <a:pt x="4313283" y="0"/>
                </a:lnTo>
                <a:lnTo>
                  <a:pt x="4313283" y="4373418"/>
                </a:lnTo>
                <a:lnTo>
                  <a:pt x="0" y="43734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1000"/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477918" y="1520671"/>
            <a:ext cx="8542286" cy="67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6"/>
              </a:lnSpc>
              <a:spcBef>
                <a:spcPct val="0"/>
              </a:spcBef>
            </a:pPr>
            <a:r>
              <a:rPr lang="en-US" sz="4621" b="1">
                <a:solidFill>
                  <a:srgbClr val="F0F7FE"/>
                </a:solidFill>
                <a:latin typeface="Poppins Bold"/>
                <a:ea typeface="Poppins Bold"/>
                <a:cs typeface="Poppins Bold"/>
                <a:sym typeface="Poppins Bold"/>
              </a:rPr>
              <a:t>APA ITU DISTANCE VECTOR?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38953" y="2646446"/>
            <a:ext cx="11893800" cy="6708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3098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Distance Vector Routing adalah salah satu metode routing dinamis yang digunakan oleh router untuk menemukan jalur terbaik menuju suatu jaringan tujuan berdasarkan jarak (distance) dan arah (vector).</a:t>
            </a:r>
          </a:p>
          <a:p>
            <a:pPr marL="669018" lvl="1" indent="-334509" algn="l">
              <a:lnSpc>
                <a:spcPts val="3780"/>
              </a:lnSpc>
              <a:buFont typeface="Arial"/>
              <a:buChar char="•"/>
            </a:pPr>
            <a:r>
              <a:rPr lang="en-US" sz="3098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“Distance” menunjukkan biaya atau jumlah hop (jumlah router yang dilewati).</a:t>
            </a:r>
          </a:p>
          <a:p>
            <a:pPr marL="669018" lvl="1" indent="-334509" algn="l">
              <a:lnSpc>
                <a:spcPts val="3780"/>
              </a:lnSpc>
              <a:buFont typeface="Arial"/>
              <a:buChar char="•"/>
            </a:pPr>
            <a:r>
              <a:rPr lang="en-US" sz="3098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“Vector” menunjukkan arah atau router tetangga mana yang harus dilewati untuk mencapai tujuan itu.</a:t>
            </a:r>
          </a:p>
          <a:p>
            <a:pPr algn="l">
              <a:lnSpc>
                <a:spcPts val="3780"/>
              </a:lnSpc>
            </a:pPr>
            <a:r>
              <a:rPr lang="en-US" sz="3098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Setiap router hanya tahu jarak ke jaringan lain dan siapa tetangganya, bukan seluruh topologi jaringan.</a:t>
            </a:r>
          </a:p>
          <a:p>
            <a:pPr algn="l">
              <a:lnSpc>
                <a:spcPts val="3780"/>
              </a:lnSpc>
            </a:pPr>
            <a:r>
              <a:rPr lang="en-US" sz="3098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Mereka akan bertukar informasi routing secara periodik dengan router tetangga untuk memperbarui tabel routing masing-masing.</a:t>
            </a:r>
          </a:p>
          <a:p>
            <a:pPr algn="l">
              <a:lnSpc>
                <a:spcPts val="3780"/>
              </a:lnSpc>
            </a:pPr>
            <a:endParaRPr lang="en-US" sz="3098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418589" y="9413653"/>
            <a:ext cx="4676875" cy="569728"/>
          </a:xfrm>
          <a:custGeom>
            <a:avLst/>
            <a:gdLst/>
            <a:ahLst/>
            <a:cxnLst/>
            <a:rect l="l" t="t" r="r" b="b"/>
            <a:pathLst>
              <a:path w="4676875" h="569728">
                <a:moveTo>
                  <a:pt x="0" y="0"/>
                </a:moveTo>
                <a:lnTo>
                  <a:pt x="4676875" y="0"/>
                </a:lnTo>
                <a:lnTo>
                  <a:pt x="4676875" y="569728"/>
                </a:lnTo>
                <a:lnTo>
                  <a:pt x="0" y="5697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6219" y="9563645"/>
            <a:ext cx="3461614" cy="279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8"/>
              </a:lnSpc>
              <a:spcBef>
                <a:spcPct val="0"/>
              </a:spcBef>
            </a:pPr>
            <a:r>
              <a:rPr lang="en-US" sz="1902" b="1">
                <a:solidFill>
                  <a:srgbClr val="0B487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djncloud.my.id</a:t>
            </a:r>
          </a:p>
        </p:txBody>
      </p:sp>
      <p:sp>
        <p:nvSpPr>
          <p:cNvPr id="13" name="Freeform 13"/>
          <p:cNvSpPr/>
          <p:nvPr/>
        </p:nvSpPr>
        <p:spPr>
          <a:xfrm flipH="1" flipV="1">
            <a:off x="14158001" y="6463808"/>
            <a:ext cx="6775868" cy="4114800"/>
          </a:xfrm>
          <a:custGeom>
            <a:avLst/>
            <a:gdLst/>
            <a:ahLst/>
            <a:cxnLst/>
            <a:rect l="l" t="t" r="r" b="b"/>
            <a:pathLst>
              <a:path w="6775868" h="4114800">
                <a:moveTo>
                  <a:pt x="677586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6775868" y="0"/>
                </a:lnTo>
                <a:lnTo>
                  <a:pt x="6775868" y="411480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78049" y="4290845"/>
            <a:ext cx="5314633" cy="2666980"/>
          </a:xfrm>
          <a:custGeom>
            <a:avLst/>
            <a:gdLst/>
            <a:ahLst/>
            <a:cxnLst/>
            <a:rect l="l" t="t" r="r" b="b"/>
            <a:pathLst>
              <a:path w="5314633" h="2666980">
                <a:moveTo>
                  <a:pt x="0" y="0"/>
                </a:moveTo>
                <a:lnTo>
                  <a:pt x="5314634" y="0"/>
                </a:lnTo>
                <a:lnTo>
                  <a:pt x="5314634" y="2666980"/>
                </a:lnTo>
                <a:lnTo>
                  <a:pt x="0" y="26669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4411709" y="1940957"/>
            <a:ext cx="4312901" cy="7366756"/>
          </a:xfrm>
          <a:custGeom>
            <a:avLst/>
            <a:gdLst/>
            <a:ahLst/>
            <a:cxnLst/>
            <a:rect l="l" t="t" r="r" b="b"/>
            <a:pathLst>
              <a:path w="4312901" h="7366756">
                <a:moveTo>
                  <a:pt x="4312901" y="0"/>
                </a:moveTo>
                <a:lnTo>
                  <a:pt x="0" y="0"/>
                </a:lnTo>
                <a:lnTo>
                  <a:pt x="0" y="7366756"/>
                </a:lnTo>
                <a:lnTo>
                  <a:pt x="4312901" y="7366756"/>
                </a:lnTo>
                <a:lnTo>
                  <a:pt x="43129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095993" y="769056"/>
            <a:ext cx="5314633" cy="2666980"/>
          </a:xfrm>
          <a:custGeom>
            <a:avLst/>
            <a:gdLst/>
            <a:ahLst/>
            <a:cxnLst/>
            <a:rect l="l" t="t" r="r" b="b"/>
            <a:pathLst>
              <a:path w="5314633" h="2666980">
                <a:moveTo>
                  <a:pt x="0" y="0"/>
                </a:moveTo>
                <a:lnTo>
                  <a:pt x="5314633" y="0"/>
                </a:lnTo>
                <a:lnTo>
                  <a:pt x="5314633" y="2666979"/>
                </a:lnTo>
                <a:lnTo>
                  <a:pt x="0" y="26669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324757" y="8075439"/>
            <a:ext cx="5314633" cy="2666980"/>
          </a:xfrm>
          <a:custGeom>
            <a:avLst/>
            <a:gdLst/>
            <a:ahLst/>
            <a:cxnLst/>
            <a:rect l="l" t="t" r="r" b="b"/>
            <a:pathLst>
              <a:path w="5314633" h="2666980">
                <a:moveTo>
                  <a:pt x="0" y="0"/>
                </a:moveTo>
                <a:lnTo>
                  <a:pt x="5314633" y="0"/>
                </a:lnTo>
                <a:lnTo>
                  <a:pt x="5314633" y="2666980"/>
                </a:lnTo>
                <a:lnTo>
                  <a:pt x="0" y="26669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52147" y="426274"/>
            <a:ext cx="13039326" cy="907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0"/>
              </a:lnSpc>
              <a:spcBef>
                <a:spcPct val="0"/>
              </a:spcBef>
            </a:pPr>
            <a:r>
              <a:rPr lang="en-US" sz="6221" b="1">
                <a:solidFill>
                  <a:srgbClr val="063050"/>
                </a:solidFill>
                <a:latin typeface="Poppins Bold"/>
                <a:ea typeface="Poppins Bold"/>
                <a:cs typeface="Poppins Bold"/>
                <a:sym typeface="Poppins Bold"/>
              </a:rPr>
              <a:t>CARA KERJA DISTANCE VECTOR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872872"/>
            <a:ext cx="11018361" cy="7061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2"/>
              </a:lnSpc>
            </a:pPr>
            <a:r>
              <a:rPr lang="en-US" sz="2321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Distance Vector bekerja dengan prinsip pertukaran informasi routing antar-router tetangga.</a:t>
            </a:r>
          </a:p>
          <a:p>
            <a:pPr algn="l">
              <a:lnSpc>
                <a:spcPts val="2832"/>
              </a:lnSpc>
            </a:pPr>
            <a:r>
              <a:rPr lang="en-US" sz="2321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Berikut langkah-langkahnya:</a:t>
            </a:r>
          </a:p>
          <a:p>
            <a:pPr marL="501239" lvl="1" indent="-250619" algn="l">
              <a:lnSpc>
                <a:spcPts val="2832"/>
              </a:lnSpc>
              <a:buAutoNum type="arabicPeriod"/>
            </a:pPr>
            <a:r>
              <a:rPr lang="en-US" sz="2321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Inisialisasi</a:t>
            </a:r>
          </a:p>
          <a:p>
            <a:pPr marL="1002478" lvl="2" indent="-334159" algn="l">
              <a:lnSpc>
                <a:spcPts val="2832"/>
              </a:lnSpc>
              <a:buFont typeface="Arial"/>
              <a:buChar char="⚬"/>
            </a:pPr>
            <a:r>
              <a:rPr lang="en-US" sz="2321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Setiap router mengetahui jarak ke dirinya sendiri (0) dan ke tetangga langsung (sesuai metric/hop count).</a:t>
            </a:r>
          </a:p>
          <a:p>
            <a:pPr marL="1002478" lvl="2" indent="-334159" algn="l">
              <a:lnSpc>
                <a:spcPts val="2832"/>
              </a:lnSpc>
              <a:buFont typeface="Arial"/>
              <a:buChar char="⚬"/>
            </a:pPr>
            <a:r>
              <a:rPr lang="en-US" sz="2321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Semua rute lain dianggap tidak diketahui .</a:t>
            </a:r>
          </a:p>
          <a:p>
            <a:pPr marL="501239" lvl="1" indent="-250619" algn="l">
              <a:lnSpc>
                <a:spcPts val="2832"/>
              </a:lnSpc>
              <a:buAutoNum type="arabicPeriod"/>
            </a:pPr>
            <a:r>
              <a:rPr lang="en-US" sz="2321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Pertukaran Informasi</a:t>
            </a:r>
          </a:p>
          <a:p>
            <a:pPr marL="1002478" lvl="2" indent="-334159" algn="l">
              <a:lnSpc>
                <a:spcPts val="2832"/>
              </a:lnSpc>
              <a:buFont typeface="Arial"/>
              <a:buChar char="⚬"/>
            </a:pPr>
            <a:r>
              <a:rPr lang="en-US" sz="2321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Secara berkala (misalnya setiap 30 detik), router mengirimkan routing table-nya ke tetangga langsung.</a:t>
            </a:r>
          </a:p>
          <a:p>
            <a:pPr marL="501239" lvl="1" indent="-250619" algn="l">
              <a:lnSpc>
                <a:spcPts val="2832"/>
              </a:lnSpc>
              <a:buAutoNum type="arabicPeriod"/>
            </a:pPr>
            <a:r>
              <a:rPr lang="en-US" sz="2321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Perhitungan Rute Baru</a:t>
            </a:r>
          </a:p>
          <a:p>
            <a:pPr marL="1002478" lvl="2" indent="-334159" algn="l">
              <a:lnSpc>
                <a:spcPts val="2832"/>
              </a:lnSpc>
              <a:buFont typeface="Arial"/>
              <a:buChar char="⚬"/>
            </a:pPr>
            <a:r>
              <a:rPr lang="en-US" sz="2321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Ketika router menerima tabel dari tetangga, ia menambahkan biaya link ke tetangga tersebut dan membandingkan dengan nilai sebelumnya.</a:t>
            </a:r>
          </a:p>
          <a:p>
            <a:pPr marL="1002478" lvl="2" indent="-334159" algn="l">
              <a:lnSpc>
                <a:spcPts val="2832"/>
              </a:lnSpc>
              <a:buFont typeface="Arial"/>
              <a:buChar char="⚬"/>
            </a:pPr>
            <a:r>
              <a:rPr lang="en-US" sz="2321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Jika rute baru lebih pendek, router memperbarui tabelnya.</a:t>
            </a:r>
          </a:p>
          <a:p>
            <a:pPr marL="501239" lvl="1" indent="-250619" algn="l">
              <a:lnSpc>
                <a:spcPts val="2832"/>
              </a:lnSpc>
              <a:buAutoNum type="arabicPeriod"/>
            </a:pPr>
            <a:r>
              <a:rPr lang="en-US" sz="2321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Konvergensi</a:t>
            </a:r>
          </a:p>
          <a:p>
            <a:pPr marL="1002478" lvl="2" indent="-334159" algn="l">
              <a:lnSpc>
                <a:spcPts val="2832"/>
              </a:lnSpc>
              <a:buFont typeface="Arial"/>
              <a:buChar char="⚬"/>
            </a:pPr>
            <a:r>
              <a:rPr lang="en-US" sz="2321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Setelah beberapa kali pertukaran, semua router akan memiliki tabel routing yang konsisten dan lengkap.</a:t>
            </a:r>
          </a:p>
          <a:p>
            <a:pPr marL="1002478" lvl="2" indent="-334159" algn="l">
              <a:lnSpc>
                <a:spcPts val="2832"/>
              </a:lnSpc>
              <a:buFont typeface="Arial"/>
              <a:buChar char="⚬"/>
            </a:pPr>
            <a:r>
              <a:rPr lang="en-US" sz="2321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Kondisi ini disebut konvergen.</a:t>
            </a:r>
          </a:p>
          <a:p>
            <a:pPr algn="l">
              <a:lnSpc>
                <a:spcPts val="2832"/>
              </a:lnSpc>
            </a:pPr>
            <a:endParaRPr lang="en-US" sz="232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46221" y="9408929"/>
            <a:ext cx="4676875" cy="569728"/>
          </a:xfrm>
          <a:custGeom>
            <a:avLst/>
            <a:gdLst/>
            <a:ahLst/>
            <a:cxnLst/>
            <a:rect l="l" t="t" r="r" b="b"/>
            <a:pathLst>
              <a:path w="4676875" h="569728">
                <a:moveTo>
                  <a:pt x="0" y="0"/>
                </a:moveTo>
                <a:lnTo>
                  <a:pt x="4676875" y="0"/>
                </a:lnTo>
                <a:lnTo>
                  <a:pt x="4676875" y="569728"/>
                </a:lnTo>
                <a:lnTo>
                  <a:pt x="0" y="5697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53851" y="9558922"/>
            <a:ext cx="3461614" cy="279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8"/>
              </a:lnSpc>
              <a:spcBef>
                <a:spcPct val="0"/>
              </a:spcBef>
            </a:pPr>
            <a:r>
              <a:rPr lang="en-US" sz="1902" b="1">
                <a:solidFill>
                  <a:srgbClr val="0B487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djncloud.my.id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78049" y="4290845"/>
            <a:ext cx="5314633" cy="2666980"/>
          </a:xfrm>
          <a:custGeom>
            <a:avLst/>
            <a:gdLst/>
            <a:ahLst/>
            <a:cxnLst/>
            <a:rect l="l" t="t" r="r" b="b"/>
            <a:pathLst>
              <a:path w="5314633" h="2666980">
                <a:moveTo>
                  <a:pt x="0" y="0"/>
                </a:moveTo>
                <a:lnTo>
                  <a:pt x="5314634" y="0"/>
                </a:lnTo>
                <a:lnTo>
                  <a:pt x="5314634" y="2666980"/>
                </a:lnTo>
                <a:lnTo>
                  <a:pt x="0" y="26669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4411709" y="1940957"/>
            <a:ext cx="4312901" cy="7366756"/>
          </a:xfrm>
          <a:custGeom>
            <a:avLst/>
            <a:gdLst/>
            <a:ahLst/>
            <a:cxnLst/>
            <a:rect l="l" t="t" r="r" b="b"/>
            <a:pathLst>
              <a:path w="4312901" h="7366756">
                <a:moveTo>
                  <a:pt x="4312901" y="0"/>
                </a:moveTo>
                <a:lnTo>
                  <a:pt x="0" y="0"/>
                </a:lnTo>
                <a:lnTo>
                  <a:pt x="0" y="7366756"/>
                </a:lnTo>
                <a:lnTo>
                  <a:pt x="4312901" y="7366756"/>
                </a:lnTo>
                <a:lnTo>
                  <a:pt x="43129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095993" y="769056"/>
            <a:ext cx="5314633" cy="2666980"/>
          </a:xfrm>
          <a:custGeom>
            <a:avLst/>
            <a:gdLst/>
            <a:ahLst/>
            <a:cxnLst/>
            <a:rect l="l" t="t" r="r" b="b"/>
            <a:pathLst>
              <a:path w="5314633" h="2666980">
                <a:moveTo>
                  <a:pt x="0" y="0"/>
                </a:moveTo>
                <a:lnTo>
                  <a:pt x="5314633" y="0"/>
                </a:lnTo>
                <a:lnTo>
                  <a:pt x="5314633" y="2666979"/>
                </a:lnTo>
                <a:lnTo>
                  <a:pt x="0" y="26669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324757" y="8075439"/>
            <a:ext cx="5314633" cy="2666980"/>
          </a:xfrm>
          <a:custGeom>
            <a:avLst/>
            <a:gdLst/>
            <a:ahLst/>
            <a:cxnLst/>
            <a:rect l="l" t="t" r="r" b="b"/>
            <a:pathLst>
              <a:path w="5314633" h="2666980">
                <a:moveTo>
                  <a:pt x="0" y="0"/>
                </a:moveTo>
                <a:lnTo>
                  <a:pt x="5314633" y="0"/>
                </a:lnTo>
                <a:lnTo>
                  <a:pt x="5314633" y="2666980"/>
                </a:lnTo>
                <a:lnTo>
                  <a:pt x="0" y="26669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52147" y="426274"/>
            <a:ext cx="13039326" cy="907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0"/>
              </a:lnSpc>
              <a:spcBef>
                <a:spcPct val="0"/>
              </a:spcBef>
            </a:pPr>
            <a:r>
              <a:rPr lang="en-US" sz="6221" b="1">
                <a:solidFill>
                  <a:srgbClr val="063050"/>
                </a:solidFill>
                <a:latin typeface="Poppins Bold"/>
                <a:ea typeface="Poppins Bold"/>
                <a:cs typeface="Poppins Bold"/>
                <a:sym typeface="Poppins Bold"/>
              </a:rPr>
              <a:t>KELEMAHAN DISTANCE VECTOR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3851" y="1893332"/>
            <a:ext cx="10905784" cy="6806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0445" lvl="1" indent="-370223" algn="l">
              <a:lnSpc>
                <a:spcPts val="4184"/>
              </a:lnSpc>
              <a:buFont typeface="Arial"/>
              <a:buChar char="•"/>
            </a:pPr>
            <a:r>
              <a:rPr lang="en-US" sz="3429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Count-to-Infinity Problem</a:t>
            </a:r>
          </a:p>
          <a:p>
            <a:pPr algn="l">
              <a:lnSpc>
                <a:spcPts val="4184"/>
              </a:lnSpc>
            </a:pPr>
            <a:r>
              <a:rPr lang="en-US" sz="3429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Jika link putus, router bisa terus “meningkatkan jarak” ke tujuan tanpa batas karena informasi lama masih tersebar.</a:t>
            </a:r>
          </a:p>
          <a:p>
            <a:pPr marL="740445" lvl="1" indent="-370223" algn="l">
              <a:lnSpc>
                <a:spcPts val="4184"/>
              </a:lnSpc>
              <a:buFont typeface="Arial"/>
              <a:buChar char="•"/>
            </a:pPr>
            <a:r>
              <a:rPr lang="en-US" sz="3429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Routing Loop</a:t>
            </a:r>
          </a:p>
          <a:p>
            <a:pPr algn="l">
              <a:lnSpc>
                <a:spcPts val="4184"/>
              </a:lnSpc>
            </a:pPr>
            <a:r>
              <a:rPr lang="en-US" sz="3429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Dua atau lebih router bisa saling mengirimkan rute ke jaringan yang sama, menciptakan lingkaran paket data (loop).</a:t>
            </a:r>
          </a:p>
          <a:p>
            <a:pPr marL="740445" lvl="1" indent="-370223" algn="l">
              <a:lnSpc>
                <a:spcPts val="4184"/>
              </a:lnSpc>
              <a:buFont typeface="Arial"/>
              <a:buChar char="•"/>
            </a:pPr>
            <a:r>
              <a:rPr lang="en-US" sz="3429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Konvergensi Lambat</a:t>
            </a:r>
          </a:p>
          <a:p>
            <a:pPr algn="l">
              <a:lnSpc>
                <a:spcPts val="4184"/>
              </a:lnSpc>
            </a:pPr>
            <a:r>
              <a:rPr lang="en-US" sz="3429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Karena setiap router harus menunggu update periodik dari tetangga, waktu hingga tabel stabil (konvergen) cukup lama.</a:t>
            </a:r>
          </a:p>
          <a:p>
            <a:pPr algn="l">
              <a:lnSpc>
                <a:spcPts val="4184"/>
              </a:lnSpc>
            </a:pPr>
            <a:endParaRPr lang="en-US" sz="3429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46221" y="9408929"/>
            <a:ext cx="4676875" cy="569728"/>
          </a:xfrm>
          <a:custGeom>
            <a:avLst/>
            <a:gdLst/>
            <a:ahLst/>
            <a:cxnLst/>
            <a:rect l="l" t="t" r="r" b="b"/>
            <a:pathLst>
              <a:path w="4676875" h="569728">
                <a:moveTo>
                  <a:pt x="0" y="0"/>
                </a:moveTo>
                <a:lnTo>
                  <a:pt x="4676875" y="0"/>
                </a:lnTo>
                <a:lnTo>
                  <a:pt x="4676875" y="569728"/>
                </a:lnTo>
                <a:lnTo>
                  <a:pt x="0" y="5697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53851" y="9558922"/>
            <a:ext cx="3461614" cy="279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8"/>
              </a:lnSpc>
              <a:spcBef>
                <a:spcPct val="0"/>
              </a:spcBef>
            </a:pPr>
            <a:r>
              <a:rPr lang="en-US" sz="1902" b="1">
                <a:solidFill>
                  <a:srgbClr val="0B487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djncloud.my.id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87720" y="-811995"/>
            <a:ext cx="4313283" cy="4373418"/>
          </a:xfrm>
          <a:custGeom>
            <a:avLst/>
            <a:gdLst/>
            <a:ahLst/>
            <a:cxnLst/>
            <a:rect l="l" t="t" r="r" b="b"/>
            <a:pathLst>
              <a:path w="4313283" h="4373418">
                <a:moveTo>
                  <a:pt x="0" y="0"/>
                </a:moveTo>
                <a:lnTo>
                  <a:pt x="4313283" y="0"/>
                </a:lnTo>
                <a:lnTo>
                  <a:pt x="4313283" y="4373418"/>
                </a:lnTo>
                <a:lnTo>
                  <a:pt x="0" y="43734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1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757026" y="1028700"/>
            <a:ext cx="14728021" cy="1464829"/>
            <a:chOff x="0" y="0"/>
            <a:chExt cx="3878985" cy="38579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78985" cy="385799"/>
            </a:xfrm>
            <a:custGeom>
              <a:avLst/>
              <a:gdLst/>
              <a:ahLst/>
              <a:cxnLst/>
              <a:rect l="l" t="t" r="r" b="b"/>
              <a:pathLst>
                <a:path w="3878985" h="385799">
                  <a:moveTo>
                    <a:pt x="0" y="0"/>
                  </a:moveTo>
                  <a:lnTo>
                    <a:pt x="3878985" y="0"/>
                  </a:lnTo>
                  <a:lnTo>
                    <a:pt x="3878985" y="385799"/>
                  </a:lnTo>
                  <a:lnTo>
                    <a:pt x="0" y="385799"/>
                  </a:lnTo>
                  <a:close/>
                </a:path>
              </a:pathLst>
            </a:custGeom>
            <a:solidFill>
              <a:srgbClr val="2B59C3">
                <a:alpha val="7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3878985" cy="357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899951" y="849222"/>
            <a:ext cx="6217418" cy="6922226"/>
          </a:xfrm>
          <a:custGeom>
            <a:avLst/>
            <a:gdLst/>
            <a:ahLst/>
            <a:cxnLst/>
            <a:rect l="l" t="t" r="r" b="b"/>
            <a:pathLst>
              <a:path w="6217418" h="6922226">
                <a:moveTo>
                  <a:pt x="0" y="0"/>
                </a:moveTo>
                <a:lnTo>
                  <a:pt x="6217418" y="0"/>
                </a:lnTo>
                <a:lnTo>
                  <a:pt x="6217418" y="6922226"/>
                </a:lnTo>
                <a:lnTo>
                  <a:pt x="0" y="6922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772581" y="5777357"/>
            <a:ext cx="4313283" cy="4373418"/>
          </a:xfrm>
          <a:custGeom>
            <a:avLst/>
            <a:gdLst/>
            <a:ahLst/>
            <a:cxnLst/>
            <a:rect l="l" t="t" r="r" b="b"/>
            <a:pathLst>
              <a:path w="4313283" h="4373418">
                <a:moveTo>
                  <a:pt x="0" y="0"/>
                </a:moveTo>
                <a:lnTo>
                  <a:pt x="4313283" y="0"/>
                </a:lnTo>
                <a:lnTo>
                  <a:pt x="4313283" y="4373418"/>
                </a:lnTo>
                <a:lnTo>
                  <a:pt x="0" y="43734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1000"/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477918" y="1520671"/>
            <a:ext cx="8542286" cy="67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6"/>
              </a:lnSpc>
              <a:spcBef>
                <a:spcPct val="0"/>
              </a:spcBef>
            </a:pPr>
            <a:r>
              <a:rPr lang="en-US" sz="4621" b="1">
                <a:solidFill>
                  <a:srgbClr val="F0F7FE"/>
                </a:solidFill>
                <a:latin typeface="Poppins Bold"/>
                <a:ea typeface="Poppins Bold"/>
                <a:cs typeface="Poppins Bold"/>
                <a:sym typeface="Poppins Bold"/>
              </a:rPr>
              <a:t>APA ITU LINK STATE ?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38953" y="2646446"/>
            <a:ext cx="11893800" cy="6231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3098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Link State Routing adalah metode routing dinamis di mana setiap router memiliki peta lengkap (topologi) dari seluruh jaringan.</a:t>
            </a:r>
          </a:p>
          <a:p>
            <a:pPr algn="l">
              <a:lnSpc>
                <a:spcPts val="3780"/>
              </a:lnSpc>
            </a:pPr>
            <a:r>
              <a:rPr lang="en-US" sz="3098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Setiap router mengetahui semua link dan biaya (metric) di jaringan, lalu menghitung sendiri jalur terpendek ke setiap tujuan menggunakan algoritma Dijkstra (Shortest Path First – SPF).</a:t>
            </a:r>
          </a:p>
          <a:p>
            <a:pPr algn="l">
              <a:lnSpc>
                <a:spcPts val="3780"/>
              </a:lnSpc>
            </a:pPr>
            <a:r>
              <a:rPr lang="en-US" sz="3098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Berbeda dengan Distance Vector yang hanya tahu informasi dari tetangga, pada Link State setiap router membangun pandangan global tentang jaringan melalui pertukaran informasi yang disebut Link State Advertisement (LSA).</a:t>
            </a:r>
          </a:p>
          <a:p>
            <a:pPr algn="l">
              <a:lnSpc>
                <a:spcPts val="3780"/>
              </a:lnSpc>
            </a:pPr>
            <a:endParaRPr lang="en-US" sz="3098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418589" y="9413653"/>
            <a:ext cx="4676875" cy="569728"/>
          </a:xfrm>
          <a:custGeom>
            <a:avLst/>
            <a:gdLst/>
            <a:ahLst/>
            <a:cxnLst/>
            <a:rect l="l" t="t" r="r" b="b"/>
            <a:pathLst>
              <a:path w="4676875" h="569728">
                <a:moveTo>
                  <a:pt x="0" y="0"/>
                </a:moveTo>
                <a:lnTo>
                  <a:pt x="4676875" y="0"/>
                </a:lnTo>
                <a:lnTo>
                  <a:pt x="4676875" y="569728"/>
                </a:lnTo>
                <a:lnTo>
                  <a:pt x="0" y="5697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6219" y="9563645"/>
            <a:ext cx="3461614" cy="279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8"/>
              </a:lnSpc>
              <a:spcBef>
                <a:spcPct val="0"/>
              </a:spcBef>
            </a:pPr>
            <a:r>
              <a:rPr lang="en-US" sz="1902" b="1">
                <a:solidFill>
                  <a:srgbClr val="0B487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djncloud.my.id</a:t>
            </a:r>
          </a:p>
        </p:txBody>
      </p:sp>
      <p:sp>
        <p:nvSpPr>
          <p:cNvPr id="13" name="Freeform 13"/>
          <p:cNvSpPr/>
          <p:nvPr/>
        </p:nvSpPr>
        <p:spPr>
          <a:xfrm flipH="1" flipV="1">
            <a:off x="14158001" y="6463808"/>
            <a:ext cx="6775868" cy="4114800"/>
          </a:xfrm>
          <a:custGeom>
            <a:avLst/>
            <a:gdLst/>
            <a:ahLst/>
            <a:cxnLst/>
            <a:rect l="l" t="t" r="r" b="b"/>
            <a:pathLst>
              <a:path w="6775868" h="4114800">
                <a:moveTo>
                  <a:pt x="677586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6775868" y="0"/>
                </a:lnTo>
                <a:lnTo>
                  <a:pt x="6775868" y="411480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78049" y="4290845"/>
            <a:ext cx="5314633" cy="2666980"/>
          </a:xfrm>
          <a:custGeom>
            <a:avLst/>
            <a:gdLst/>
            <a:ahLst/>
            <a:cxnLst/>
            <a:rect l="l" t="t" r="r" b="b"/>
            <a:pathLst>
              <a:path w="5314633" h="2666980">
                <a:moveTo>
                  <a:pt x="0" y="0"/>
                </a:moveTo>
                <a:lnTo>
                  <a:pt x="5314634" y="0"/>
                </a:lnTo>
                <a:lnTo>
                  <a:pt x="5314634" y="2666980"/>
                </a:lnTo>
                <a:lnTo>
                  <a:pt x="0" y="26669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4411709" y="1940957"/>
            <a:ext cx="4312901" cy="7366756"/>
          </a:xfrm>
          <a:custGeom>
            <a:avLst/>
            <a:gdLst/>
            <a:ahLst/>
            <a:cxnLst/>
            <a:rect l="l" t="t" r="r" b="b"/>
            <a:pathLst>
              <a:path w="4312901" h="7366756">
                <a:moveTo>
                  <a:pt x="4312901" y="0"/>
                </a:moveTo>
                <a:lnTo>
                  <a:pt x="0" y="0"/>
                </a:lnTo>
                <a:lnTo>
                  <a:pt x="0" y="7366756"/>
                </a:lnTo>
                <a:lnTo>
                  <a:pt x="4312901" y="7366756"/>
                </a:lnTo>
                <a:lnTo>
                  <a:pt x="43129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095993" y="769056"/>
            <a:ext cx="5314633" cy="2666980"/>
          </a:xfrm>
          <a:custGeom>
            <a:avLst/>
            <a:gdLst/>
            <a:ahLst/>
            <a:cxnLst/>
            <a:rect l="l" t="t" r="r" b="b"/>
            <a:pathLst>
              <a:path w="5314633" h="2666980">
                <a:moveTo>
                  <a:pt x="0" y="0"/>
                </a:moveTo>
                <a:lnTo>
                  <a:pt x="5314633" y="0"/>
                </a:lnTo>
                <a:lnTo>
                  <a:pt x="5314633" y="2666979"/>
                </a:lnTo>
                <a:lnTo>
                  <a:pt x="0" y="26669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324757" y="8075439"/>
            <a:ext cx="5314633" cy="2666980"/>
          </a:xfrm>
          <a:custGeom>
            <a:avLst/>
            <a:gdLst/>
            <a:ahLst/>
            <a:cxnLst/>
            <a:rect l="l" t="t" r="r" b="b"/>
            <a:pathLst>
              <a:path w="5314633" h="2666980">
                <a:moveTo>
                  <a:pt x="0" y="0"/>
                </a:moveTo>
                <a:lnTo>
                  <a:pt x="5314633" y="0"/>
                </a:lnTo>
                <a:lnTo>
                  <a:pt x="5314633" y="2666980"/>
                </a:lnTo>
                <a:lnTo>
                  <a:pt x="0" y="26669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52147" y="426274"/>
            <a:ext cx="13039326" cy="907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0"/>
              </a:lnSpc>
              <a:spcBef>
                <a:spcPct val="0"/>
              </a:spcBef>
            </a:pPr>
            <a:r>
              <a:rPr lang="en-US" sz="6221" b="1">
                <a:solidFill>
                  <a:srgbClr val="063050"/>
                </a:solidFill>
                <a:latin typeface="Poppins Bold"/>
                <a:ea typeface="Poppins Bold"/>
                <a:cs typeface="Poppins Bold"/>
                <a:sym typeface="Poppins Bold"/>
              </a:rPr>
              <a:t>CARA KERJA LINK STATE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2869" y="1761668"/>
            <a:ext cx="11558240" cy="8525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1"/>
              </a:lnSpc>
            </a:pPr>
            <a:r>
              <a:rPr lang="en-US" sz="2435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Protokol Link State bekerja melalui proses 5 tahap utama, yaitu:</a:t>
            </a:r>
          </a:p>
          <a:p>
            <a:pPr marL="525799" lvl="1" indent="-262899" algn="l">
              <a:lnSpc>
                <a:spcPts val="2971"/>
              </a:lnSpc>
              <a:buAutoNum type="arabicPeriod"/>
            </a:pPr>
            <a:r>
              <a:rPr lang="en-US" sz="2435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Discovering Neighbors (Menemukan Tetangga)</a:t>
            </a:r>
          </a:p>
          <a:p>
            <a:pPr marL="1051597" lvl="2" indent="-350532" algn="l">
              <a:lnSpc>
                <a:spcPts val="2971"/>
              </a:lnSpc>
              <a:buFont typeface="Arial"/>
              <a:buChar char="⚬"/>
            </a:pPr>
            <a:r>
              <a:rPr lang="en-US" sz="2435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Router saling berkenalan dengan tetangga yang terhubung langsung menggunakan Hello Packet.</a:t>
            </a:r>
          </a:p>
          <a:p>
            <a:pPr marL="1051597" lvl="2" indent="-350532" algn="l">
              <a:lnSpc>
                <a:spcPts val="2971"/>
              </a:lnSpc>
              <a:buFont typeface="Arial"/>
              <a:buChar char="⚬"/>
            </a:pPr>
            <a:r>
              <a:rPr lang="en-US" sz="2435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Ini memastikan router tahu siapa saja yang bisa dihubungi langsung.</a:t>
            </a:r>
          </a:p>
          <a:p>
            <a:pPr marL="525799" lvl="1" indent="-262899" algn="l">
              <a:lnSpc>
                <a:spcPts val="2971"/>
              </a:lnSpc>
              <a:buAutoNum type="arabicPeriod"/>
            </a:pPr>
            <a:r>
              <a:rPr lang="en-US" sz="2435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Measuring Link Cost (Menentukan Biaya Link)</a:t>
            </a:r>
          </a:p>
          <a:p>
            <a:pPr marL="1051597" lvl="2" indent="-350532" algn="l">
              <a:lnSpc>
                <a:spcPts val="2971"/>
              </a:lnSpc>
              <a:buFont typeface="Arial"/>
              <a:buChar char="⚬"/>
            </a:pPr>
            <a:r>
              <a:rPr lang="en-US" sz="2435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Setiap link diberikan metric (biaya) berdasarkan faktor seperti bandwidth, delay, atau jarak.</a:t>
            </a:r>
          </a:p>
          <a:p>
            <a:pPr marL="525799" lvl="1" indent="-262899" algn="l">
              <a:lnSpc>
                <a:spcPts val="2971"/>
              </a:lnSpc>
              <a:buAutoNum type="arabicPeriod"/>
            </a:pPr>
            <a:r>
              <a:rPr lang="en-US" sz="2435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Advertising Link State (Mengumumkan Status Link)</a:t>
            </a:r>
          </a:p>
          <a:p>
            <a:pPr marL="1051597" lvl="2" indent="-350532" algn="l">
              <a:lnSpc>
                <a:spcPts val="2971"/>
              </a:lnSpc>
              <a:buFont typeface="Arial"/>
              <a:buChar char="⚬"/>
            </a:pPr>
            <a:r>
              <a:rPr lang="en-US" sz="2435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Router membuat pesan LSA (Link State Advertisement) berisi daftar tetangganya dan biaya link.</a:t>
            </a:r>
          </a:p>
          <a:p>
            <a:pPr marL="1051597" lvl="2" indent="-350532" algn="l">
              <a:lnSpc>
                <a:spcPts val="2971"/>
              </a:lnSpc>
              <a:buFont typeface="Arial"/>
              <a:buChar char="⚬"/>
            </a:pPr>
            <a:r>
              <a:rPr lang="en-US" sz="2435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LSA dikirim ke semua router di area menggunakan teknik flooding (menyebar ke seluruh jaringan).</a:t>
            </a:r>
          </a:p>
          <a:p>
            <a:pPr marL="525799" lvl="1" indent="-262899" algn="l">
              <a:lnSpc>
                <a:spcPts val="2971"/>
              </a:lnSpc>
              <a:buAutoNum type="arabicPeriod"/>
            </a:pPr>
            <a:r>
              <a:rPr lang="en-US" sz="2435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Building Topology Database (Membentuk Peta Jaringan)</a:t>
            </a:r>
          </a:p>
          <a:p>
            <a:pPr marL="1051597" lvl="2" indent="-350532" algn="l">
              <a:lnSpc>
                <a:spcPts val="2971"/>
              </a:lnSpc>
              <a:buFont typeface="Arial"/>
              <a:buChar char="⚬"/>
            </a:pPr>
            <a:r>
              <a:rPr lang="en-US" sz="2435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Setiap router menyimpan semua LSA yang diterima dalam Link State Database (LSDB).</a:t>
            </a:r>
          </a:p>
          <a:p>
            <a:pPr marL="1051597" lvl="2" indent="-350532" algn="l">
              <a:lnSpc>
                <a:spcPts val="2971"/>
              </a:lnSpc>
              <a:buFont typeface="Arial"/>
              <a:buChar char="⚬"/>
            </a:pPr>
            <a:r>
              <a:rPr lang="en-US" sz="2435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Database ini sama di semua router dalam satu area.</a:t>
            </a:r>
          </a:p>
          <a:p>
            <a:pPr marL="525799" lvl="1" indent="-262899" algn="l">
              <a:lnSpc>
                <a:spcPts val="2971"/>
              </a:lnSpc>
              <a:buAutoNum type="arabicPeriod"/>
            </a:pPr>
            <a:r>
              <a:rPr lang="en-US" sz="2435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Shortest Path Calculation (Menghitung Jalur Terpendek)</a:t>
            </a:r>
          </a:p>
          <a:p>
            <a:pPr marL="1051597" lvl="2" indent="-350532" algn="l">
              <a:lnSpc>
                <a:spcPts val="2971"/>
              </a:lnSpc>
              <a:buFont typeface="Arial"/>
              <a:buChar char="⚬"/>
            </a:pPr>
            <a:r>
              <a:rPr lang="en-US" sz="2435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Setelah LSDB lengkap, router menjalankan algoritma Dijkstra (SPF) untuk menentukan jalur terbaik ke setiap tujuan.</a:t>
            </a:r>
          </a:p>
          <a:p>
            <a:pPr marL="1051597" lvl="2" indent="-350532" algn="l">
              <a:lnSpc>
                <a:spcPts val="2971"/>
              </a:lnSpc>
              <a:buFont typeface="Arial"/>
              <a:buChar char="⚬"/>
            </a:pPr>
            <a:r>
              <a:rPr lang="en-US" sz="2435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Hasilnya disimpan dalam Routing Table.</a:t>
            </a:r>
          </a:p>
          <a:p>
            <a:pPr algn="l">
              <a:lnSpc>
                <a:spcPts val="2971"/>
              </a:lnSpc>
            </a:pPr>
            <a:endParaRPr lang="en-US" sz="2435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2815807" y="576095"/>
            <a:ext cx="4676875" cy="569728"/>
          </a:xfrm>
          <a:custGeom>
            <a:avLst/>
            <a:gdLst/>
            <a:ahLst/>
            <a:cxnLst/>
            <a:rect l="l" t="t" r="r" b="b"/>
            <a:pathLst>
              <a:path w="4676875" h="569728">
                <a:moveTo>
                  <a:pt x="0" y="0"/>
                </a:moveTo>
                <a:lnTo>
                  <a:pt x="4676876" y="0"/>
                </a:lnTo>
                <a:lnTo>
                  <a:pt x="4676876" y="569729"/>
                </a:lnTo>
                <a:lnTo>
                  <a:pt x="0" y="5697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3423438" y="726088"/>
            <a:ext cx="3461614" cy="279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8"/>
              </a:lnSpc>
              <a:spcBef>
                <a:spcPct val="0"/>
              </a:spcBef>
            </a:pPr>
            <a:r>
              <a:rPr lang="en-US" sz="1902" b="1">
                <a:solidFill>
                  <a:srgbClr val="0B487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djncloud.my.id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78049" y="4290845"/>
            <a:ext cx="5314633" cy="2666980"/>
          </a:xfrm>
          <a:custGeom>
            <a:avLst/>
            <a:gdLst/>
            <a:ahLst/>
            <a:cxnLst/>
            <a:rect l="l" t="t" r="r" b="b"/>
            <a:pathLst>
              <a:path w="5314633" h="2666980">
                <a:moveTo>
                  <a:pt x="0" y="0"/>
                </a:moveTo>
                <a:lnTo>
                  <a:pt x="5314634" y="0"/>
                </a:lnTo>
                <a:lnTo>
                  <a:pt x="5314634" y="2666980"/>
                </a:lnTo>
                <a:lnTo>
                  <a:pt x="0" y="26669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4411709" y="1940957"/>
            <a:ext cx="4312901" cy="7366756"/>
          </a:xfrm>
          <a:custGeom>
            <a:avLst/>
            <a:gdLst/>
            <a:ahLst/>
            <a:cxnLst/>
            <a:rect l="l" t="t" r="r" b="b"/>
            <a:pathLst>
              <a:path w="4312901" h="7366756">
                <a:moveTo>
                  <a:pt x="4312901" y="0"/>
                </a:moveTo>
                <a:lnTo>
                  <a:pt x="0" y="0"/>
                </a:lnTo>
                <a:lnTo>
                  <a:pt x="0" y="7366756"/>
                </a:lnTo>
                <a:lnTo>
                  <a:pt x="4312901" y="7366756"/>
                </a:lnTo>
                <a:lnTo>
                  <a:pt x="43129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095993" y="769056"/>
            <a:ext cx="5314633" cy="2666980"/>
          </a:xfrm>
          <a:custGeom>
            <a:avLst/>
            <a:gdLst/>
            <a:ahLst/>
            <a:cxnLst/>
            <a:rect l="l" t="t" r="r" b="b"/>
            <a:pathLst>
              <a:path w="5314633" h="2666980">
                <a:moveTo>
                  <a:pt x="0" y="0"/>
                </a:moveTo>
                <a:lnTo>
                  <a:pt x="5314633" y="0"/>
                </a:lnTo>
                <a:lnTo>
                  <a:pt x="5314633" y="2666979"/>
                </a:lnTo>
                <a:lnTo>
                  <a:pt x="0" y="26669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324757" y="8075439"/>
            <a:ext cx="5314633" cy="2666980"/>
          </a:xfrm>
          <a:custGeom>
            <a:avLst/>
            <a:gdLst/>
            <a:ahLst/>
            <a:cxnLst/>
            <a:rect l="l" t="t" r="r" b="b"/>
            <a:pathLst>
              <a:path w="5314633" h="2666980">
                <a:moveTo>
                  <a:pt x="0" y="0"/>
                </a:moveTo>
                <a:lnTo>
                  <a:pt x="5314633" y="0"/>
                </a:lnTo>
                <a:lnTo>
                  <a:pt x="5314633" y="2666980"/>
                </a:lnTo>
                <a:lnTo>
                  <a:pt x="0" y="26669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96854" y="426274"/>
            <a:ext cx="13039326" cy="907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0"/>
              </a:lnSpc>
              <a:spcBef>
                <a:spcPct val="0"/>
              </a:spcBef>
            </a:pPr>
            <a:r>
              <a:rPr lang="en-US" sz="6221" b="1">
                <a:solidFill>
                  <a:srgbClr val="063050"/>
                </a:solidFill>
                <a:latin typeface="Poppins Bold"/>
                <a:ea typeface="Poppins Bold"/>
                <a:cs typeface="Poppins Bold"/>
                <a:sym typeface="Poppins Bold"/>
              </a:rPr>
              <a:t>KELEMAHAN LINK STATE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2869" y="1610610"/>
            <a:ext cx="12462939" cy="8393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6954" lvl="1" indent="-283477" algn="l">
              <a:lnSpc>
                <a:spcPts val="3203"/>
              </a:lnSpc>
              <a:buFont typeface="Arial"/>
              <a:buChar char="•"/>
            </a:pPr>
            <a:r>
              <a:rPr lang="en-US" sz="2626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Konfigurasi lebih rumit dibanding Distance Vector.</a:t>
            </a:r>
          </a:p>
          <a:p>
            <a:pPr marL="1133909" lvl="2" indent="-377970" algn="l">
              <a:lnSpc>
                <a:spcPts val="3203"/>
              </a:lnSpc>
              <a:buFont typeface="Arial"/>
              <a:buChar char="⚬"/>
            </a:pPr>
            <a:r>
              <a:rPr lang="en-US" sz="2626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Protokol Link State seperti OSPF membutuhkan perencanaan dan konfigurasi awal yang lebih detail, karena:</a:t>
            </a:r>
          </a:p>
          <a:p>
            <a:pPr marL="1133909" lvl="2" indent="-377970" algn="l">
              <a:lnSpc>
                <a:spcPts val="3203"/>
              </a:lnSpc>
              <a:buFont typeface="Arial"/>
              <a:buChar char="⚬"/>
            </a:pPr>
            <a:r>
              <a:rPr lang="en-US" sz="2626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Harus menentukan Area (Area 0, Area 1, dst) jika jaringan besar.</a:t>
            </a:r>
          </a:p>
          <a:p>
            <a:pPr marL="1133909" lvl="2" indent="-377970" algn="l">
              <a:lnSpc>
                <a:spcPts val="3203"/>
              </a:lnSpc>
              <a:buFont typeface="Arial"/>
              <a:buChar char="⚬"/>
            </a:pPr>
            <a:r>
              <a:rPr lang="en-US" sz="2626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Perlu menetapkan Router ID dan interface yang aktif OSPF.</a:t>
            </a:r>
          </a:p>
          <a:p>
            <a:pPr marL="1133909" lvl="2" indent="-377970" algn="l">
              <a:lnSpc>
                <a:spcPts val="3203"/>
              </a:lnSpc>
              <a:buFont typeface="Arial"/>
              <a:buChar char="⚬"/>
            </a:pPr>
            <a:r>
              <a:rPr lang="en-US" sz="2626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Harus mengatur cost (metric) untuk setiap link agar perhitungan rute sesuai kebutuhan (bukan sekadar hop count).</a:t>
            </a:r>
          </a:p>
          <a:p>
            <a:pPr marL="1133909" lvl="2" indent="-377970" algn="l">
              <a:lnSpc>
                <a:spcPts val="3203"/>
              </a:lnSpc>
              <a:buFont typeface="Arial"/>
              <a:buChar char="⚬"/>
            </a:pPr>
            <a:r>
              <a:rPr lang="en-US" sz="2626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Ada berbagai tipe router dan LSA yang harus dipahami (misalnya Designated Router (DR), Backup DR, ABR, ASBR).</a:t>
            </a:r>
          </a:p>
          <a:p>
            <a:pPr algn="l">
              <a:lnSpc>
                <a:spcPts val="3203"/>
              </a:lnSpc>
            </a:pPr>
            <a:endParaRPr lang="en-US" sz="2626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566954" lvl="1" indent="-283477" algn="l">
              <a:lnSpc>
                <a:spcPts val="3203"/>
              </a:lnSpc>
              <a:buFont typeface="Arial"/>
              <a:buChar char="•"/>
            </a:pPr>
            <a:r>
              <a:rPr lang="en-US" sz="2626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Membutuhkan lebih banyak sumber daya (CPU dan memori).</a:t>
            </a:r>
          </a:p>
          <a:p>
            <a:pPr marL="1133909" lvl="2" indent="-377970" algn="l">
              <a:lnSpc>
                <a:spcPts val="3203"/>
              </a:lnSpc>
              <a:buFont typeface="Arial"/>
              <a:buChar char="⚬"/>
            </a:pPr>
            <a:r>
              <a:rPr lang="en-US" sz="2626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Setiap router Link State menyimpan Link State Database (LSDB) yang berisi informasi lengkap topologi jaringan (semua router, semua link, semua biaya).</a:t>
            </a:r>
          </a:p>
          <a:p>
            <a:pPr marL="1133909" lvl="2" indent="-377970" algn="l">
              <a:lnSpc>
                <a:spcPts val="3203"/>
              </a:lnSpc>
              <a:buFont typeface="Arial"/>
              <a:buChar char="⚬"/>
            </a:pPr>
            <a:r>
              <a:rPr lang="en-US" sz="2626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Karena itu, router harus:</a:t>
            </a:r>
          </a:p>
          <a:p>
            <a:pPr marL="1700863" lvl="3" indent="-425216" algn="l">
              <a:lnSpc>
                <a:spcPts val="3203"/>
              </a:lnSpc>
              <a:buFont typeface="Arial"/>
              <a:buChar char="￭"/>
            </a:pPr>
            <a:r>
              <a:rPr lang="en-US" sz="2626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Menyimpan semua data LSA dari seluruh jaringan di memori.</a:t>
            </a:r>
          </a:p>
          <a:p>
            <a:pPr marL="1700863" lvl="3" indent="-425216" algn="l">
              <a:lnSpc>
                <a:spcPts val="3203"/>
              </a:lnSpc>
              <a:buFont typeface="Arial"/>
              <a:buChar char="￭"/>
            </a:pPr>
            <a:r>
              <a:rPr lang="en-US" sz="2626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Menjalankan algoritma Dijkstra (SPF) secara berkala setiap kali ada perubahan topologi.</a:t>
            </a:r>
          </a:p>
          <a:p>
            <a:pPr algn="l">
              <a:lnSpc>
                <a:spcPts val="3203"/>
              </a:lnSpc>
            </a:pPr>
            <a:endParaRPr lang="en-US" sz="2626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566954" lvl="1" indent="-283477" algn="l">
              <a:lnSpc>
                <a:spcPts val="3203"/>
              </a:lnSpc>
              <a:buFont typeface="Arial"/>
              <a:buChar char="•"/>
            </a:pPr>
            <a:r>
              <a:rPr lang="en-US" sz="2626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Overhead awal tinggi karena flooding LSA di tahap awal.</a:t>
            </a:r>
          </a:p>
          <a:p>
            <a:pPr algn="l">
              <a:lnSpc>
                <a:spcPts val="3203"/>
              </a:lnSpc>
            </a:pPr>
            <a:endParaRPr lang="en-US" sz="2626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2815807" y="576095"/>
            <a:ext cx="4676875" cy="569728"/>
          </a:xfrm>
          <a:custGeom>
            <a:avLst/>
            <a:gdLst/>
            <a:ahLst/>
            <a:cxnLst/>
            <a:rect l="l" t="t" r="r" b="b"/>
            <a:pathLst>
              <a:path w="4676875" h="569728">
                <a:moveTo>
                  <a:pt x="0" y="0"/>
                </a:moveTo>
                <a:lnTo>
                  <a:pt x="4676876" y="0"/>
                </a:lnTo>
                <a:lnTo>
                  <a:pt x="4676876" y="569729"/>
                </a:lnTo>
                <a:lnTo>
                  <a:pt x="0" y="5697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3423438" y="726088"/>
            <a:ext cx="3461614" cy="279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8"/>
              </a:lnSpc>
              <a:spcBef>
                <a:spcPct val="0"/>
              </a:spcBef>
            </a:pPr>
            <a:r>
              <a:rPr lang="en-US" sz="1902" b="1">
                <a:solidFill>
                  <a:srgbClr val="0B487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djncloud.my.id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600" y="1910052"/>
            <a:ext cx="5567648" cy="6698049"/>
          </a:xfrm>
          <a:custGeom>
            <a:avLst/>
            <a:gdLst/>
            <a:ahLst/>
            <a:cxnLst/>
            <a:rect l="l" t="t" r="r" b="b"/>
            <a:pathLst>
              <a:path w="5567648" h="6698049">
                <a:moveTo>
                  <a:pt x="0" y="0"/>
                </a:moveTo>
                <a:lnTo>
                  <a:pt x="5567648" y="0"/>
                </a:lnTo>
                <a:lnTo>
                  <a:pt x="5567648" y="6698049"/>
                </a:lnTo>
                <a:lnTo>
                  <a:pt x="0" y="66980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921047" y="3636624"/>
            <a:ext cx="9619271" cy="5074607"/>
          </a:xfrm>
          <a:custGeom>
            <a:avLst/>
            <a:gdLst/>
            <a:ahLst/>
            <a:cxnLst/>
            <a:rect l="l" t="t" r="r" b="b"/>
            <a:pathLst>
              <a:path w="9619271" h="5074607">
                <a:moveTo>
                  <a:pt x="0" y="0"/>
                </a:moveTo>
                <a:lnTo>
                  <a:pt x="9619271" y="0"/>
                </a:lnTo>
                <a:lnTo>
                  <a:pt x="9619271" y="5074606"/>
                </a:lnTo>
                <a:lnTo>
                  <a:pt x="0" y="50746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96854" y="426274"/>
            <a:ext cx="13039326" cy="611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4"/>
              </a:lnSpc>
              <a:spcBef>
                <a:spcPct val="0"/>
              </a:spcBef>
            </a:pPr>
            <a:r>
              <a:rPr lang="en-US" sz="4321" b="1">
                <a:solidFill>
                  <a:srgbClr val="063050"/>
                </a:solidFill>
                <a:latin typeface="Poppins Bold"/>
                <a:ea typeface="Poppins Bold"/>
                <a:cs typeface="Poppins Bold"/>
                <a:sym typeface="Poppins Bold"/>
              </a:rPr>
              <a:t>CONTOH ROUTING OSPF SINGLE AREA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664248" y="1340048"/>
            <a:ext cx="12870511" cy="10080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9135" lvl="1" indent="-249568" algn="l">
              <a:lnSpc>
                <a:spcPts val="2820"/>
              </a:lnSpc>
              <a:buFont typeface="Arial"/>
              <a:buChar char="•"/>
            </a:pPr>
            <a:r>
              <a:rPr lang="en-US" sz="2311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Pada topologi ini terdapat 4 router, yaitu:</a:t>
            </a:r>
          </a:p>
          <a:p>
            <a:pPr marL="499135" lvl="1" indent="-249568" algn="l">
              <a:lnSpc>
                <a:spcPts val="2820"/>
              </a:lnSpc>
              <a:buFont typeface="Arial"/>
              <a:buChar char="•"/>
            </a:pPr>
            <a:r>
              <a:rPr lang="en-US" sz="2311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Router A</a:t>
            </a:r>
          </a:p>
          <a:p>
            <a:pPr marL="499135" lvl="1" indent="-249568" algn="l">
              <a:lnSpc>
                <a:spcPts val="2820"/>
              </a:lnSpc>
              <a:buFont typeface="Arial"/>
              <a:buChar char="•"/>
            </a:pPr>
            <a:r>
              <a:rPr lang="en-US" sz="2311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Router B</a:t>
            </a:r>
          </a:p>
          <a:p>
            <a:pPr marL="499135" lvl="1" indent="-249568" algn="l">
              <a:lnSpc>
                <a:spcPts val="2820"/>
              </a:lnSpc>
              <a:buFont typeface="Arial"/>
              <a:buChar char="•"/>
            </a:pPr>
            <a:r>
              <a:rPr lang="en-US" sz="2311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Router C</a:t>
            </a:r>
          </a:p>
          <a:p>
            <a:pPr marL="499135" lvl="1" indent="-249568" algn="l">
              <a:lnSpc>
                <a:spcPts val="2820"/>
              </a:lnSpc>
              <a:buFont typeface="Arial"/>
              <a:buChar char="•"/>
            </a:pPr>
            <a:r>
              <a:rPr lang="en-US" sz="2311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Router D</a:t>
            </a:r>
          </a:p>
          <a:p>
            <a:pPr marL="499135" lvl="1" indent="-249568" algn="l">
              <a:lnSpc>
                <a:spcPts val="2820"/>
              </a:lnSpc>
              <a:buFont typeface="Arial"/>
              <a:buChar char="•"/>
            </a:pPr>
            <a:r>
              <a:rPr lang="en-US" sz="2311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Masing-masing router dihubungkan melalui jaringan IP berikut:</a:t>
            </a:r>
          </a:p>
          <a:p>
            <a:pPr algn="l">
              <a:lnSpc>
                <a:spcPts val="2820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820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820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820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820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820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820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820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820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820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820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820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820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820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820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820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820"/>
              </a:lnSpc>
            </a:pPr>
            <a:r>
              <a:rPr lang="en-US" sz="2311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Semua router berada dalam Area 0 (Backbone Area), sehingga disebut </a:t>
            </a:r>
          </a:p>
          <a:p>
            <a:pPr algn="l">
              <a:lnSpc>
                <a:spcPts val="2820"/>
              </a:lnSpc>
            </a:pPr>
            <a:r>
              <a:rPr lang="en-US" sz="2311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Single Area OSPF.</a:t>
            </a:r>
          </a:p>
          <a:p>
            <a:pPr algn="l">
              <a:lnSpc>
                <a:spcPts val="2820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3308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3308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3308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972741" y="1219201"/>
            <a:ext cx="11951699" cy="6908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9135" lvl="1" indent="-249568" algn="l">
              <a:lnSpc>
                <a:spcPts val="2820"/>
              </a:lnSpc>
              <a:buFont typeface="Arial"/>
              <a:buChar char="•"/>
            </a:pPr>
            <a:r>
              <a:rPr lang="en-US" sz="2311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Topologi ini terdiri dari 4 router:</a:t>
            </a:r>
          </a:p>
          <a:p>
            <a:pPr algn="l">
              <a:lnSpc>
                <a:spcPts val="2820"/>
              </a:lnSpc>
            </a:pPr>
            <a:r>
              <a:rPr lang="en-US" sz="2311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R1, R2, R3, dan R4, yang saling terhubung dalam bentuk persegi (square topology).</a:t>
            </a:r>
          </a:p>
          <a:p>
            <a:pPr algn="l">
              <a:lnSpc>
                <a:spcPts val="2820"/>
              </a:lnSpc>
            </a:pPr>
            <a:r>
              <a:rPr lang="en-US" sz="2311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Router-router ini terhubung melalui jaringan antar-router (interconnecting networks), dengan satu jaringan tambahan di R4 (Loopback 4.4.4.0/24) yang berfungsi sebagai jaringan tujuan (simulasi jaringan internal).</a:t>
            </a:r>
          </a:p>
          <a:p>
            <a:pPr marL="499135" lvl="1" indent="-249568" algn="l">
              <a:lnSpc>
                <a:spcPts val="2820"/>
              </a:lnSpc>
              <a:buFont typeface="Arial"/>
              <a:buChar char="•"/>
            </a:pPr>
            <a:r>
              <a:rPr lang="en-US" sz="2311" b="1">
                <a:solidFill>
                  <a:srgbClr val="063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Daftar Jaringan yang Digunakan : </a:t>
            </a:r>
          </a:p>
          <a:p>
            <a:pPr algn="l">
              <a:lnSpc>
                <a:spcPts val="2820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820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820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820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820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820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820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820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820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3308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3308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3308"/>
              </a:lnSpc>
            </a:pPr>
            <a:endParaRPr lang="en-US" sz="2311" b="1">
              <a:solidFill>
                <a:srgbClr val="06305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74264" y="1238251"/>
            <a:ext cx="5665128" cy="4049832"/>
          </a:xfrm>
          <a:custGeom>
            <a:avLst/>
            <a:gdLst/>
            <a:ahLst/>
            <a:cxnLst/>
            <a:rect l="l" t="t" r="r" b="b"/>
            <a:pathLst>
              <a:path w="5665128" h="4049832">
                <a:moveTo>
                  <a:pt x="0" y="0"/>
                </a:moveTo>
                <a:lnTo>
                  <a:pt x="5665127" y="0"/>
                </a:lnTo>
                <a:lnTo>
                  <a:pt x="5665127" y="4049832"/>
                </a:lnTo>
                <a:lnTo>
                  <a:pt x="0" y="4049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073042" y="3877745"/>
            <a:ext cx="10462191" cy="5380555"/>
          </a:xfrm>
          <a:custGeom>
            <a:avLst/>
            <a:gdLst/>
            <a:ahLst/>
            <a:cxnLst/>
            <a:rect l="l" t="t" r="r" b="b"/>
            <a:pathLst>
              <a:path w="10462191" h="5380555">
                <a:moveTo>
                  <a:pt x="0" y="0"/>
                </a:moveTo>
                <a:lnTo>
                  <a:pt x="10462191" y="0"/>
                </a:lnTo>
                <a:lnTo>
                  <a:pt x="10462191" y="5380555"/>
                </a:lnTo>
                <a:lnTo>
                  <a:pt x="0" y="53805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96854" y="426274"/>
            <a:ext cx="13039326" cy="611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4"/>
              </a:lnSpc>
              <a:spcBef>
                <a:spcPct val="0"/>
              </a:spcBef>
            </a:pPr>
            <a:r>
              <a:rPr lang="en-US" sz="4321" b="1">
                <a:solidFill>
                  <a:srgbClr val="063050"/>
                </a:solidFill>
                <a:latin typeface="Poppins Bold"/>
                <a:ea typeface="Poppins Bold"/>
                <a:cs typeface="Poppins Bold"/>
                <a:sym typeface="Poppins Bold"/>
              </a:rPr>
              <a:t>CONTOH ROUTING EIGRP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1020</Words>
  <Application>Microsoft Office PowerPoint</Application>
  <PresentationFormat>Custom</PresentationFormat>
  <Paragraphs>134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Poppins Bold</vt:lpstr>
      <vt:lpstr>Poppins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Gradient Modern Illustration Computer Presentation</dc:title>
  <cp:lastModifiedBy>Tutut Mulyono</cp:lastModifiedBy>
  <cp:revision>2</cp:revision>
  <dcterms:created xsi:type="dcterms:W3CDTF">2006-08-16T00:00:00Z</dcterms:created>
  <dcterms:modified xsi:type="dcterms:W3CDTF">2025-10-30T21:45:54Z</dcterms:modified>
  <dc:identifier>DAG3TORJ3x0</dc:identifier>
</cp:coreProperties>
</file>